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ustomXml" Target="../customXml/item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Relationship Id="rId14" Type="http://schemas.openxmlformats.org/officeDocument/2006/relationships/customXml" Target="../customXml/item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345440" y="2942602"/>
            <a:ext cx="7147931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572652" y="2944634"/>
            <a:ext cx="1190348" cy="2459736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712714" y="3136658"/>
            <a:ext cx="910224" cy="2075688"/>
          </a:xfrm>
          <a:prstGeom prst="rect">
            <a:avLst/>
          </a:prstGeom>
          <a:solidFill>
            <a:schemeClr val="accent3">
              <a:alpha val="70000"/>
            </a:schemeClr>
          </a:solidFill>
          <a:ln w="635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45483" y="3055621"/>
            <a:ext cx="6947845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86826" y="4625268"/>
            <a:ext cx="762000" cy="457200"/>
          </a:xfrm>
        </p:spPr>
        <p:txBody>
          <a:bodyPr/>
          <a:lstStyle>
            <a:lvl1pPr algn="ctr">
              <a:defRPr sz="28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  <p:sp>
        <p:nvSpPr>
          <p:cNvPr id="11" name="Rectangle 10"/>
          <p:cNvSpPr/>
          <p:nvPr/>
        </p:nvSpPr>
        <p:spPr>
          <a:xfrm>
            <a:off x="541822" y="4559276"/>
            <a:ext cx="6755166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38971" y="3139440"/>
            <a:ext cx="6760868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2805" y="4648200"/>
            <a:ext cx="6553200" cy="457200"/>
          </a:xfrm>
        </p:spPr>
        <p:txBody>
          <a:bodyPr>
            <a:normAutofit/>
          </a:bodyPr>
          <a:lstStyle>
            <a:lvl1pPr marL="0" indent="0" algn="ctr">
              <a:buNone/>
              <a:defRPr sz="1800" cap="all" spc="300" baseline="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Uredite stil podnaslova matrice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4705" y="3227033"/>
            <a:ext cx="6629400" cy="1219201"/>
          </a:xfrm>
        </p:spPr>
        <p:txBody>
          <a:bodyPr anchor="b" anchorCtr="0">
            <a:noAutofit/>
          </a:bodyPr>
          <a:lstStyle>
            <a:lvl1pPr>
              <a:defRPr sz="40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6861702" y="228600"/>
            <a:ext cx="1859280" cy="6122634"/>
          </a:xfrm>
          <a:prstGeom prst="rect">
            <a:avLst/>
          </a:prstGeom>
          <a:solidFill>
            <a:srgbClr val="FFFFFF">
              <a:alpha val="85000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955225" y="351409"/>
            <a:ext cx="1672235" cy="587701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48577" y="395427"/>
            <a:ext cx="1485531" cy="5788981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0999"/>
            <a:ext cx="6172200" cy="5791201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451976" y="2946400"/>
            <a:ext cx="8265160" cy="24638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567656" y="3048000"/>
            <a:ext cx="8033800" cy="2245359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36456" y="3200399"/>
            <a:ext cx="7696200" cy="1295401"/>
          </a:xfrm>
        </p:spPr>
        <p:txBody>
          <a:bodyPr anchor="b" anchorCtr="0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lang="en-US" sz="4000" kern="1200" cap="all" baseline="0" dirty="0">
                <a:solidFill>
                  <a:schemeClr val="accent1">
                    <a:lumMod val="50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75496" y="4541520"/>
            <a:ext cx="7818120" cy="664367"/>
          </a:xfrm>
          <a:prstGeom prst="rect">
            <a:avLst/>
          </a:prstGeom>
          <a:solidFill>
            <a:schemeClr val="accent1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6456" y="4607510"/>
            <a:ext cx="7696200" cy="523783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Rectangle 13"/>
          <p:cNvSpPr/>
          <p:nvPr/>
        </p:nvSpPr>
        <p:spPr>
          <a:xfrm>
            <a:off x="675757" y="3124200"/>
            <a:ext cx="7817599" cy="2077720"/>
          </a:xfrm>
          <a:prstGeom prst="rect">
            <a:avLst/>
          </a:prstGeom>
          <a:noFill/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6128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1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</p:spPr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6128" y="1722438"/>
            <a:ext cx="4040188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6128" y="2438400"/>
            <a:ext cx="4040188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400"/>
            <a:ext cx="4041775" cy="368776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Rounded Rectangle 10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Rounded Rectangle 11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85800"/>
            <a:ext cx="4572000" cy="525780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560034" y="1505712"/>
            <a:ext cx="2716566" cy="3523488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76690" y="1642472"/>
            <a:ext cx="2483254" cy="3234328"/>
          </a:xfrm>
          <a:prstGeom prst="rect">
            <a:avLst/>
          </a:prstGeom>
          <a:solidFill>
            <a:srgbClr val="FFFFFF"/>
          </a:solidFill>
          <a:ln w="6350" cmpd="dbl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9000" y="2971800"/>
            <a:ext cx="2298634" cy="1752600"/>
          </a:xfrm>
        </p:spPr>
        <p:txBody>
          <a:bodyPr/>
          <a:lstStyle>
            <a:lvl1pPr marL="0" indent="0">
              <a:spcBef>
                <a:spcPts val="400"/>
              </a:spcBef>
              <a:buNone/>
              <a:defRPr sz="1400">
                <a:solidFill>
                  <a:schemeClr val="accent1">
                    <a:lumMod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9000" y="1734312"/>
            <a:ext cx="2298634" cy="1191620"/>
          </a:xfrm>
        </p:spPr>
        <p:txBody>
          <a:bodyPr anchor="b">
            <a:normAutofit/>
          </a:bodyPr>
          <a:lstStyle>
            <a:lvl1pPr algn="l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5800" y="621437"/>
            <a:ext cx="7772400" cy="4331564"/>
          </a:xfrm>
          <a:solidFill>
            <a:schemeClr val="bg2"/>
          </a:solidFill>
          <a:ln>
            <a:noFill/>
          </a:ln>
          <a:effectLst>
            <a:softEdge rad="12700"/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  <p:sp>
        <p:nvSpPr>
          <p:cNvPr id="10" name="Rectangle 9"/>
          <p:cNvSpPr/>
          <p:nvPr/>
        </p:nvSpPr>
        <p:spPr>
          <a:xfrm>
            <a:off x="685800" y="4953000"/>
            <a:ext cx="7772400" cy="137160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761999" y="5029200"/>
            <a:ext cx="7600765" cy="1202924"/>
          </a:xfrm>
          <a:prstGeom prst="rect">
            <a:avLst/>
          </a:prstGeom>
          <a:solidFill>
            <a:srgbClr val="FFFFFF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3" name="Rectangle 12"/>
          <p:cNvSpPr/>
          <p:nvPr/>
        </p:nvSpPr>
        <p:spPr>
          <a:xfrm>
            <a:off x="914400" y="5638800"/>
            <a:ext cx="7328514" cy="451696"/>
          </a:xfrm>
          <a:prstGeom prst="rect">
            <a:avLst/>
          </a:prstGeom>
          <a:solidFill>
            <a:schemeClr val="accent1"/>
          </a:solidFill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605589" y="5074920"/>
            <a:ext cx="7946136" cy="1097280"/>
          </a:xfrm>
          <a:prstGeom prst="rect">
            <a:avLst/>
          </a:prstGeom>
          <a:noFill/>
          <a:ln w="6350" cmpd="dbl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6289" y="5656556"/>
            <a:ext cx="7244736" cy="401715"/>
          </a:xfrm>
        </p:spPr>
        <p:txBody>
          <a:bodyPr anchor="ctr">
            <a:normAutofit/>
          </a:bodyPr>
          <a:lstStyle>
            <a:lvl1pPr marL="0" indent="0" algn="ctr">
              <a:buNone/>
              <a:defRPr sz="1500" cap="all" spc="250" baseline="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05400"/>
            <a:ext cx="7328514" cy="523043"/>
          </a:xfrm>
        </p:spPr>
        <p:txBody>
          <a:bodyPr anchor="ctr" anchorCtr="0"/>
          <a:lstStyle>
            <a:lvl1pPr algn="ctr">
              <a:defRPr sz="2000" b="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7" name="Rounded Rectangle 6"/>
          <p:cNvSpPr/>
          <p:nvPr/>
        </p:nvSpPr>
        <p:spPr>
          <a:xfrm>
            <a:off x="91440" y="101600"/>
            <a:ext cx="8961120" cy="6664960"/>
          </a:xfrm>
          <a:prstGeom prst="roundRect">
            <a:avLst>
              <a:gd name="adj" fmla="val 1735"/>
            </a:avLst>
          </a:prstGeom>
          <a:ln w="12700" cmpd="sng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82296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88BAB15A-5245-41B8-87FF-41D849B9B713}" type="datetimeFigureOut">
              <a:rPr lang="hr-HR" smtClean="0"/>
              <a:t>28.10.2021.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2"/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69D320CD-3458-4DE8-9D23-11331DF684FD}" type="slidenum">
              <a:rPr lang="hr-HR" smtClean="0"/>
              <a:t>‹#›</a:t>
            </a:fld>
            <a:endParaRPr lang="hr-HR"/>
          </a:p>
        </p:txBody>
      </p:sp>
      <p:sp>
        <p:nvSpPr>
          <p:cNvPr id="9" name="Rectangle 8"/>
          <p:cNvSpPr/>
          <p:nvPr/>
        </p:nvSpPr>
        <p:spPr>
          <a:xfrm>
            <a:off x="274320" y="278166"/>
            <a:ext cx="8595360" cy="1325880"/>
          </a:xfrm>
          <a:prstGeom prst="rect">
            <a:avLst/>
          </a:prstGeom>
          <a:solidFill>
            <a:srgbClr val="FFFFFF">
              <a:alpha val="83000"/>
            </a:srgbClr>
          </a:solidFill>
          <a:ln>
            <a:noFill/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372863" y="372862"/>
            <a:ext cx="8380520" cy="1118587"/>
          </a:xfrm>
          <a:prstGeom prst="rect">
            <a:avLst/>
          </a:prstGeom>
          <a:solidFill>
            <a:srgbClr val="FFFFFF"/>
          </a:soli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26128" y="408372"/>
            <a:ext cx="8260672" cy="103942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500" kern="1200" cap="all" baseline="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hr-HR" dirty="0" smtClean="0"/>
              <a:t>Izradili: Mislav Kolarić i Petra </a:t>
            </a:r>
            <a:r>
              <a:rPr lang="hr-HR" dirty="0" err="1" smtClean="0"/>
              <a:t>Hrastovec</a:t>
            </a:r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Bitka za Vukovar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3169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Prvi napadi na </a:t>
            </a:r>
            <a:r>
              <a:rPr lang="hr-HR" dirty="0" err="1" smtClean="0"/>
              <a:t>vukovar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Veće bitke za Vukovar su počele potkraj kolovoza 1991.</a:t>
            </a:r>
          </a:p>
          <a:p>
            <a:r>
              <a:rPr lang="hr-HR" dirty="0" smtClean="0"/>
              <a:t>Oklopno mehanizirane snage JNA su trebale iz Vojvodine </a:t>
            </a:r>
            <a:r>
              <a:rPr lang="hr-HR" dirty="0" err="1" smtClean="0"/>
              <a:t>prodrjeti</a:t>
            </a:r>
            <a:r>
              <a:rPr lang="hr-HR" dirty="0" smtClean="0"/>
              <a:t> duboko u Hrvatsku.</a:t>
            </a:r>
          </a:p>
          <a:p>
            <a:r>
              <a:rPr lang="hr-HR" dirty="0" smtClean="0"/>
              <a:t>Zbog otpora branitelja i nereda u JNA plan je propao.</a:t>
            </a:r>
            <a:endParaRPr lang="hr-HR" dirty="0"/>
          </a:p>
          <a:p>
            <a:pPr marL="114300" indent="0">
              <a:buNone/>
            </a:pPr>
            <a:endParaRPr lang="hr-HR" dirty="0"/>
          </a:p>
          <a:p>
            <a:pPr marL="114300" indent="0">
              <a:buNone/>
            </a:pPr>
            <a:endParaRPr lang="hr-HR" dirty="0"/>
          </a:p>
        </p:txBody>
      </p:sp>
      <p:sp>
        <p:nvSpPr>
          <p:cNvPr id="4" name="AutoShape 2" descr="Bitka za Vukovar – Wikipedij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Bitka za Vukovar – Wikipedija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6" name="AutoShape 6" descr="Bitka za Vukovar – Wikipedija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8" descr="Bitka za Vukovar – Wikipedija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933056"/>
            <a:ext cx="3954196" cy="27363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44934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Bombardiranje </a:t>
            </a:r>
            <a:r>
              <a:rPr lang="hr-HR" dirty="0" err="1" smtClean="0"/>
              <a:t>vukovara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U međuvremenu tijekom napada JNA je bombardirala Vukovar.</a:t>
            </a:r>
          </a:p>
          <a:p>
            <a:r>
              <a:rPr lang="hr-HR" dirty="0" smtClean="0"/>
              <a:t>Vukovar je bio gotovo posve razoren.</a:t>
            </a:r>
            <a:endParaRPr lang="hr-HR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99992" y="3501008"/>
            <a:ext cx="4176464" cy="30571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54482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pad </a:t>
            </a:r>
            <a:r>
              <a:rPr lang="hr-HR" dirty="0" err="1" smtClean="0"/>
              <a:t>vukovara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Sredinom studenog 1991. Vukovar su okupirale Srpske snage i JNA.</a:t>
            </a:r>
          </a:p>
          <a:p>
            <a:r>
              <a:rPr lang="hr-HR" dirty="0" smtClean="0"/>
              <a:t>Ubijeno je nekoliko stotina hrvatskih vojnika i policajaca.</a:t>
            </a:r>
          </a:p>
          <a:p>
            <a:r>
              <a:rPr lang="hr-HR" dirty="0" smtClean="0"/>
              <a:t>Dio njih je odvedeno u zarobljeništvo u Srbiju kao zatvorenike Rata.</a:t>
            </a:r>
            <a:endParaRPr lang="hr-HR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958" y="4221088"/>
            <a:ext cx="3753026" cy="25202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3898654"/>
            <a:ext cx="3291560" cy="28427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928704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Posljedice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Hrvatska je potkraj 1991. i na početku 1992. ostvarila veliki uspjeh</a:t>
            </a:r>
          </a:p>
          <a:p>
            <a:r>
              <a:rPr lang="hr-HR" dirty="0" smtClean="0"/>
              <a:t>Dobila je narodno priznanje od većine europskih zemalja</a:t>
            </a:r>
            <a:endParaRPr lang="hr-HR" dirty="0"/>
          </a:p>
        </p:txBody>
      </p:sp>
      <p:pic>
        <p:nvPicPr>
          <p:cNvPr id="4100" name="Picture 4" descr="Vukovarski SDP osudio paljenje hrvatske zastave u Vukovaru i skandiranja u  Kninu | Politika+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3" y="3137958"/>
            <a:ext cx="5715995" cy="35283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29287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r-HR"/>
          </a:p>
        </p:txBody>
      </p:sp>
      <p:pic>
        <p:nvPicPr>
          <p:cNvPr id="4" name="Rezervirano mjesto sadržaja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76672"/>
            <a:ext cx="7978930" cy="6120680"/>
          </a:xfrm>
        </p:spPr>
      </p:pic>
    </p:spTree>
    <p:extLst>
      <p:ext uri="{BB962C8B-B14F-4D97-AF65-F5344CB8AC3E}">
        <p14:creationId xmlns:p14="http://schemas.microsoft.com/office/powerpoint/2010/main" val="3924349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otekarska">
  <a:themeElements>
    <a:clrScheme name="Apotekarska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Apotekarska">
      <a:majorFont>
        <a:latin typeface="Book Antiqua"/>
        <a:ea typeface=""/>
        <a:cs typeface=""/>
        <a:font script="Jpan" typeface="HGS明朝B"/>
        <a:font script="Hang" typeface="HY견명조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견명조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potekarsk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100000"/>
              </a:schemeClr>
            </a:gs>
            <a:gs pos="68000">
              <a:schemeClr val="phClr">
                <a:tint val="77000"/>
                <a:satMod val="100000"/>
              </a:schemeClr>
            </a:gs>
            <a:gs pos="81000">
              <a:schemeClr val="phClr">
                <a:tint val="79000"/>
                <a:satMod val="100000"/>
              </a:schemeClr>
            </a:gs>
            <a:gs pos="86000">
              <a:schemeClr val="phClr">
                <a:tint val="73000"/>
                <a:satMod val="100000"/>
              </a:schemeClr>
            </a:gs>
            <a:gs pos="100000">
              <a:schemeClr val="phClr">
                <a:tint val="35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73000"/>
                <a:shade val="100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tint val="100000"/>
                <a:shade val="57000"/>
                <a:satMod val="120000"/>
              </a:schemeClr>
            </a:gs>
            <a:gs pos="80000">
              <a:schemeClr val="phClr">
                <a:tint val="100000"/>
                <a:shade val="56000"/>
                <a:satMod val="145000"/>
              </a:schemeClr>
            </a:gs>
            <a:gs pos="88000">
              <a:schemeClr val="phClr">
                <a:tint val="100000"/>
                <a:shade val="63000"/>
                <a:satMod val="160000"/>
              </a:schemeClr>
            </a:gs>
            <a:gs pos="100000">
              <a:schemeClr val="phClr">
                <a:tint val="99000"/>
                <a:shade val="100000"/>
                <a:satMod val="155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glow" dir="tl">
              <a:rot lat="0" lon="0" rev="1800000"/>
            </a:lightRig>
          </a:scene3d>
          <a:sp3d contourW="10160" prstMaterial="dkEdge">
            <a:bevelT w="0" h="0" prst="angle"/>
            <a:contourClr>
              <a:schemeClr val="phClr">
                <a:shade val="30000"/>
                <a:satMod val="150000"/>
              </a:schemeClr>
            </a:contourClr>
          </a:sp3d>
        </a:effectStyle>
        <a:effectStyle>
          <a:effectLst>
            <a:glow rad="50800">
              <a:schemeClr val="phClr">
                <a:tint val="68000"/>
                <a:shade val="93000"/>
                <a:alpha val="37000"/>
                <a:satMod val="250000"/>
              </a:schemeClr>
            </a:glow>
          </a:effectLst>
          <a:scene3d>
            <a:camera prst="orthographicFront">
              <a:rot lat="0" lon="0" rev="0"/>
            </a:camera>
            <a:lightRig rig="glow" dir="t">
              <a:rot lat="0" lon="0" rev="1800000"/>
            </a:lightRig>
          </a:scene3d>
          <a:sp3d contourW="10160" prstMaterial="dkEdge">
            <a:bevelT w="20320" h="19050" prst="angle"/>
            <a:contourClr>
              <a:schemeClr val="phClr">
                <a:shade val="3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3000"/>
            <a:satMod val="14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atMod val="170000"/>
              </a:schemeClr>
              <a:schemeClr val="phClr">
                <a:shade val="70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19378284A4FB904E813415E7075FEC22" ma:contentTypeVersion="6" ma:contentTypeDescription="Stvaranje novog dokumenta." ma:contentTypeScope="" ma:versionID="c6c5bb7058ff0f4be0d22d16ab5013e4">
  <xsd:schema xmlns:xsd="http://www.w3.org/2001/XMLSchema" xmlns:xs="http://www.w3.org/2001/XMLSchema" xmlns:p="http://schemas.microsoft.com/office/2006/metadata/properties" xmlns:ns2="e9fac788-487f-40e9-89d8-dd1ada7f4ed3" targetNamespace="http://schemas.microsoft.com/office/2006/metadata/properties" ma:root="true" ma:fieldsID="2c6604954d463e51f610d6c191d70bdb" ns2:_="">
    <xsd:import namespace="e9fac788-487f-40e9-89d8-dd1ada7f4ed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9fac788-487f-40e9-89d8-dd1ada7f4ed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Vrsta sadržaja"/>
        <xsd:element ref="dc:title" minOccurs="0" maxOccurs="1" ma:index="4" ma:displayName="Naslov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89BE12D-8600-4E95-9731-42846DD12953}"/>
</file>

<file path=customXml/itemProps2.xml><?xml version="1.0" encoding="utf-8"?>
<ds:datastoreItem xmlns:ds="http://schemas.openxmlformats.org/officeDocument/2006/customXml" ds:itemID="{7B6AF89D-B3F8-46FA-97D7-016D5901FC37}"/>
</file>

<file path=customXml/itemProps3.xml><?xml version="1.0" encoding="utf-8"?>
<ds:datastoreItem xmlns:ds="http://schemas.openxmlformats.org/officeDocument/2006/customXml" ds:itemID="{47626AE4-EA27-4AC0-8458-C4370D5DF224}"/>
</file>

<file path=docProps/app.xml><?xml version="1.0" encoding="utf-8"?>
<Properties xmlns="http://schemas.openxmlformats.org/officeDocument/2006/extended-properties" xmlns:vt="http://schemas.openxmlformats.org/officeDocument/2006/docPropsVTypes">
  <Template>Apothecary</Template>
  <TotalTime>45</TotalTime>
  <Words>123</Words>
  <Application>Microsoft Office PowerPoint</Application>
  <PresentationFormat>Prikaz na zaslonu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7" baseType="lpstr">
      <vt:lpstr>Apotekarska</vt:lpstr>
      <vt:lpstr>Bitka za Vukovar</vt:lpstr>
      <vt:lpstr>Prvi napadi na vukovar</vt:lpstr>
      <vt:lpstr>Bombardiranje vukovara</vt:lpstr>
      <vt:lpstr>pad vukovara</vt:lpstr>
      <vt:lpstr>Posljedice</vt:lpstr>
      <vt:lpstr>PowerPointova prezentacija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Bitka za Vukovar</dc:title>
  <dc:creator>korisnik</dc:creator>
  <cp:lastModifiedBy>korisnik</cp:lastModifiedBy>
  <cp:revision>4</cp:revision>
  <dcterms:created xsi:type="dcterms:W3CDTF">2021-10-28T10:46:16Z</dcterms:created>
  <dcterms:modified xsi:type="dcterms:W3CDTF">2021-10-28T11:31:28Z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0x01010019378284A4FB904E813415E7075FEC22</vt:lpwstr>
  </property>
</Properties>
</file>