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65" r:id="rId3"/>
    <p:sldId id="257" r:id="rId4"/>
    <p:sldId id="263" r:id="rId5"/>
    <p:sldId id="262" r:id="rId6"/>
    <p:sldId id="261" r:id="rId7"/>
    <p:sldId id="259" r:id="rId8"/>
    <p:sldId id="260" r:id="rId9"/>
    <p:sldId id="258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 autoAdjust="0"/>
    <p:restoredTop sz="94650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7656C-AB23-4920-9D81-A258611C7FF0}" type="datetimeFigureOut">
              <a:rPr lang="sr-Latn-CS" smtClean="0"/>
              <a:pPr/>
              <a:t>17.12.2014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520AB-9C07-410D-9F5B-AFF6A9E0FE8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5DF43F2-AA79-43F5-AC49-A18BD259BCC4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0E6C5C0-DB0E-4A60-9485-06514DBD2E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BC80-5749-463D-B9FF-2F00B4610B65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C5C0-DB0E-4A60-9485-06514DBD2E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ADD5-CD10-4000-A4CE-796AA2A9C0AD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C5C0-DB0E-4A60-9485-06514DBD2E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8DB4A36-986A-40BE-AD21-B320EF2DE811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C5C0-DB0E-4A60-9485-06514DBD2E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447F432-EE74-40B5-887C-AA42D71DF222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0E6C5C0-DB0E-4A60-9485-06514DBD2E46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D59621C-C0D9-4401-8B1B-DF140E47B697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E6C5C0-DB0E-4A60-9485-06514DBD2E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6049497-3BB3-42A8-A5F4-1A3A5899A76F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0E6C5C0-DB0E-4A60-9485-06514DBD2E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41AB-1362-47A5-8636-57030EAEE4FD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C5C0-DB0E-4A60-9485-06514DBD2E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253E136-BEAB-49D5-B03E-67108045AFD5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E6C5C0-DB0E-4A60-9485-06514DBD2E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DB56C56-B045-470E-9968-CE3DC50A66D5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0E6C5C0-DB0E-4A60-9485-06514DBD2E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B69A7A7-68D0-4476-902B-7B7ECDF2CE13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0E6C5C0-DB0E-4A60-9485-06514DBD2E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95A8B1B-0BFE-4EBA-96A5-E9073E83F90C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0E6C5C0-DB0E-4A60-9485-06514DBD2E46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10" name="Slika 9" descr="kune-kuna_novac_shutter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29454" y="1"/>
            <a:ext cx="2214546" cy="1432942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2643182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hr-HR" sz="5400" dirty="0" smtClean="0"/>
              <a:t>Financijsko planiranje i raspolaganje novcem</a:t>
            </a:r>
            <a:endParaRPr lang="hr-HR" sz="5400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0" y="0"/>
            <a:ext cx="6500858" cy="898521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Izradila: </a:t>
            </a:r>
            <a:r>
              <a:rPr kumimoji="0" lang="hr-HR" sz="5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F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Marina</a:t>
            </a:r>
            <a:r>
              <a:rPr kumimoji="0" lang="hr-HR" sz="54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F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5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F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Cvetković</a:t>
            </a:r>
            <a:endParaRPr kumimoji="0" lang="hr-HR" sz="54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00B0F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tvrtkama</a:t>
            </a:r>
          </a:p>
          <a:p>
            <a:endParaRPr lang="hr-HR" dirty="0" smtClean="0"/>
          </a:p>
          <a:p>
            <a:r>
              <a:rPr lang="hr-HR" dirty="0" smtClean="0"/>
              <a:t>U obiteljima</a:t>
            </a:r>
          </a:p>
          <a:p>
            <a:endParaRPr lang="hr-HR" dirty="0" smtClean="0"/>
          </a:p>
          <a:p>
            <a:r>
              <a:rPr lang="hr-HR" dirty="0" smtClean="0"/>
              <a:t>Na što danas ljudi troše</a:t>
            </a:r>
          </a:p>
          <a:p>
            <a:endParaRPr lang="hr-HR" dirty="0" smtClean="0"/>
          </a:p>
          <a:p>
            <a:r>
              <a:rPr lang="hr-HR" dirty="0" smtClean="0"/>
              <a:t>Gdje da štedimo?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4A36-986A-40BE-AD21-B320EF2DE811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C5C0-DB0E-4A60-9485-06514DBD2E46}" type="slidenum">
              <a:rPr lang="hr-HR" smtClean="0"/>
              <a:pPr/>
              <a:t>2</a:t>
            </a:fld>
            <a:endParaRPr lang="hr-HR"/>
          </a:p>
        </p:txBody>
      </p:sp>
      <p:sp>
        <p:nvSpPr>
          <p:cNvPr id="8" name="Akcijski gumb: Naprijed ili dalje 7">
            <a:hlinkClick r:id="rId2" action="ppaction://hlinksldjump" highlightClick="1"/>
          </p:cNvPr>
          <p:cNvSpPr/>
          <p:nvPr/>
        </p:nvSpPr>
        <p:spPr>
          <a:xfrm>
            <a:off x="3286116" y="1928802"/>
            <a:ext cx="500066" cy="500066"/>
          </a:xfrm>
          <a:prstGeom prst="actionButtonForwardNex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kcijski gumb: Naprijed ili dalje 8">
            <a:hlinkClick r:id="rId3" action="ppaction://hlinksldjump" highlightClick="1"/>
          </p:cNvPr>
          <p:cNvSpPr/>
          <p:nvPr/>
        </p:nvSpPr>
        <p:spPr>
          <a:xfrm>
            <a:off x="3428992" y="3000372"/>
            <a:ext cx="500066" cy="500066"/>
          </a:xfrm>
          <a:prstGeom prst="actionButtonForwardNex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Akcijski gumb: Naprijed ili dalje 9">
            <a:hlinkClick r:id="rId4" action="ppaction://hlinksldjump" highlightClick="1"/>
          </p:cNvPr>
          <p:cNvSpPr/>
          <p:nvPr/>
        </p:nvSpPr>
        <p:spPr>
          <a:xfrm>
            <a:off x="5500694" y="4143380"/>
            <a:ext cx="500066" cy="500066"/>
          </a:xfrm>
          <a:prstGeom prst="actionButtonForwardNex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Akcijski gumb: Naprijed ili dalje 10">
            <a:hlinkClick r:id="rId5" action="ppaction://hlinksldjump" highlightClick="1"/>
          </p:cNvPr>
          <p:cNvSpPr/>
          <p:nvPr/>
        </p:nvSpPr>
        <p:spPr>
          <a:xfrm>
            <a:off x="4572000" y="5214950"/>
            <a:ext cx="500066" cy="500066"/>
          </a:xfrm>
          <a:prstGeom prst="actionButtonForwardNex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 tvrtkama: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72000"/>
          </a:xfrm>
        </p:spPr>
        <p:txBody>
          <a:bodyPr/>
          <a:lstStyle/>
          <a:p>
            <a:r>
              <a:rPr lang="hr-HR" dirty="0" smtClean="0"/>
              <a:t>Ako želimo osnovati tvrtku, već unaprijed</a:t>
            </a:r>
          </a:p>
          <a:p>
            <a:pPr>
              <a:buNone/>
            </a:pPr>
            <a:r>
              <a:rPr lang="hr-HR" dirty="0" smtClean="0"/>
              <a:t>trebamo znati okvirni broj mjesečne</a:t>
            </a:r>
          </a:p>
          <a:p>
            <a:pPr>
              <a:buNone/>
            </a:pPr>
            <a:r>
              <a:rPr lang="hr-HR" dirty="0" smtClean="0"/>
              <a:t>potrošnje. </a:t>
            </a:r>
          </a:p>
          <a:p>
            <a:r>
              <a:rPr lang="hr-HR" dirty="0" smtClean="0"/>
              <a:t>U tome je važno biti siguran da će tvrtka</a:t>
            </a:r>
          </a:p>
          <a:p>
            <a:pPr>
              <a:buNone/>
            </a:pPr>
            <a:r>
              <a:rPr lang="hr-HR" dirty="0" smtClean="0"/>
              <a:t>koju osnivamo imati i financijskih prihoda. </a:t>
            </a:r>
          </a:p>
          <a:p>
            <a:r>
              <a:rPr lang="hr-HR" dirty="0" smtClean="0"/>
              <a:t>Zato najbolje prolaze supermarketi koji</a:t>
            </a:r>
          </a:p>
          <a:p>
            <a:pPr>
              <a:buNone/>
            </a:pPr>
            <a:r>
              <a:rPr lang="hr-HR" dirty="0" smtClean="0"/>
              <a:t>konstantno imaju financijske </a:t>
            </a:r>
            <a:r>
              <a:rPr lang="hr-HR" dirty="0" smtClean="0"/>
              <a:t>prihode</a:t>
            </a:r>
            <a:r>
              <a:rPr lang="hr-HR" dirty="0" smtClean="0"/>
              <a:t>.</a:t>
            </a:r>
          </a:p>
          <a:p>
            <a:endParaRPr lang="hr-HR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6CC6-7FA0-4AAC-9861-40315D661131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C5C0-DB0E-4A60-9485-06514DBD2E46}" type="slidenum">
              <a:rPr lang="hr-HR" smtClean="0"/>
              <a:pPr/>
              <a:t>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pic>
        <p:nvPicPr>
          <p:cNvPr id="9" name="Slika 8" descr="supermark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36659"/>
            <a:ext cx="2143108" cy="1421342"/>
          </a:xfrm>
          <a:prstGeom prst="rect">
            <a:avLst/>
          </a:prstGeom>
        </p:spPr>
      </p:pic>
      <p:pic>
        <p:nvPicPr>
          <p:cNvPr id="10" name="Slika 9" descr="tvrt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0"/>
            <a:ext cx="2149501" cy="1428736"/>
          </a:xfrm>
          <a:prstGeom prst="rect">
            <a:avLst/>
          </a:prstGeom>
        </p:spPr>
      </p:pic>
      <p:sp>
        <p:nvSpPr>
          <p:cNvPr id="12" name="Akcijski gumb: Polazni 11">
            <a:hlinkClick r:id="rId4" action="ppaction://hlinksldjump" highlightClick="1"/>
          </p:cNvPr>
          <p:cNvSpPr/>
          <p:nvPr/>
        </p:nvSpPr>
        <p:spPr>
          <a:xfrm>
            <a:off x="8429652" y="6215082"/>
            <a:ext cx="571504" cy="500066"/>
          </a:xfrm>
          <a:prstGeom prst="actionButtonHom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Akcijski gumb: Nazad ili prethodno 12">
            <a:hlinkClick r:id="" action="ppaction://hlinkshowjump?jump=previousslide" highlightClick="1"/>
          </p:cNvPr>
          <p:cNvSpPr/>
          <p:nvPr/>
        </p:nvSpPr>
        <p:spPr>
          <a:xfrm>
            <a:off x="142844" y="142852"/>
            <a:ext cx="428628" cy="428628"/>
          </a:xfrm>
          <a:prstGeom prst="actionButtonBackPrevio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Akcijski gumb: Naprijed ili dalje 13">
            <a:hlinkClick r:id="" action="ppaction://hlinkshowjump?jump=nextslide" highlightClick="1"/>
          </p:cNvPr>
          <p:cNvSpPr/>
          <p:nvPr/>
        </p:nvSpPr>
        <p:spPr>
          <a:xfrm>
            <a:off x="714348" y="142852"/>
            <a:ext cx="428628" cy="428628"/>
          </a:xfrm>
          <a:prstGeom prst="actionButtonForwardNex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 obiteljima: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txBody>
          <a:bodyPr>
            <a:normAutofit/>
          </a:bodyPr>
          <a:lstStyle/>
          <a:p>
            <a:r>
              <a:rPr lang="hr-HR" dirty="0" smtClean="0"/>
              <a:t>Kada se kupuje kuća, treba imati na</a:t>
            </a:r>
          </a:p>
          <a:p>
            <a:pPr>
              <a:buNone/>
            </a:pPr>
            <a:r>
              <a:rPr lang="hr-HR" dirty="0" smtClean="0"/>
              <a:t>pameti koliko će koštati: plin, voda,</a:t>
            </a:r>
          </a:p>
          <a:p>
            <a:pPr>
              <a:buNone/>
            </a:pPr>
            <a:r>
              <a:rPr lang="hr-HR" dirty="0" smtClean="0"/>
              <a:t>struja… Pogotovo ako se za kuću još uzima</a:t>
            </a:r>
          </a:p>
          <a:p>
            <a:pPr>
              <a:buNone/>
            </a:pPr>
            <a:r>
              <a:rPr lang="hr-HR" dirty="0" smtClean="0"/>
              <a:t>i kredit.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Kada se kupuje auto, tada se osim njega</a:t>
            </a:r>
          </a:p>
          <a:p>
            <a:pPr>
              <a:buNone/>
            </a:pPr>
            <a:r>
              <a:rPr lang="hr-HR" dirty="0" smtClean="0"/>
              <a:t>samog plaćaju dodatni pregledi i servisi,</a:t>
            </a:r>
          </a:p>
          <a:p>
            <a:pPr>
              <a:buNone/>
            </a:pPr>
            <a:r>
              <a:rPr lang="hr-HR" dirty="0" smtClean="0"/>
              <a:t>svake godine nove registracije i </a:t>
            </a:r>
            <a:r>
              <a:rPr lang="hr-HR" dirty="0" err="1" smtClean="0"/>
              <a:t>sl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1ADC-33CC-4B3B-9D25-AF1F46405B6C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C5C0-DB0E-4A60-9485-06514DBD2E46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pic>
        <p:nvPicPr>
          <p:cNvPr id="7" name="Slika 6" descr="obitelj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1837401" cy="1485898"/>
          </a:xfrm>
          <a:prstGeom prst="rect">
            <a:avLst/>
          </a:prstGeom>
        </p:spPr>
      </p:pic>
      <p:pic>
        <p:nvPicPr>
          <p:cNvPr id="8" name="Slika 7" descr="AU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500438"/>
            <a:ext cx="2786050" cy="1194021"/>
          </a:xfrm>
          <a:prstGeom prst="rect">
            <a:avLst/>
          </a:prstGeom>
        </p:spPr>
      </p:pic>
      <p:pic>
        <p:nvPicPr>
          <p:cNvPr id="9" name="Slika 8" descr="kuca.jpg"/>
          <p:cNvPicPr>
            <a:picLocks noChangeAspect="1"/>
          </p:cNvPicPr>
          <p:nvPr/>
        </p:nvPicPr>
        <p:blipFill>
          <a:blip r:embed="rId4" cstate="print"/>
          <a:srcRect b="14140"/>
          <a:stretch>
            <a:fillRect/>
          </a:stretch>
        </p:blipFill>
        <p:spPr>
          <a:xfrm>
            <a:off x="2857488" y="3429000"/>
            <a:ext cx="1404056" cy="1285884"/>
          </a:xfrm>
          <a:prstGeom prst="rect">
            <a:avLst/>
          </a:prstGeom>
        </p:spPr>
      </p:pic>
      <p:sp>
        <p:nvSpPr>
          <p:cNvPr id="10" name="Akcijski gumb: Polazni 9">
            <a:hlinkClick r:id="rId5" action="ppaction://hlinksldjump" highlightClick="1"/>
          </p:cNvPr>
          <p:cNvSpPr/>
          <p:nvPr/>
        </p:nvSpPr>
        <p:spPr>
          <a:xfrm>
            <a:off x="8429652" y="6215082"/>
            <a:ext cx="571504" cy="500066"/>
          </a:xfrm>
          <a:prstGeom prst="actionButtonHom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Akcijski gumb: Nazad ili prethodno 10">
            <a:hlinkClick r:id="" action="ppaction://hlinkshowjump?jump=previousslide" highlightClick="1"/>
          </p:cNvPr>
          <p:cNvSpPr/>
          <p:nvPr/>
        </p:nvSpPr>
        <p:spPr>
          <a:xfrm>
            <a:off x="142844" y="142852"/>
            <a:ext cx="428628" cy="428628"/>
          </a:xfrm>
          <a:prstGeom prst="actionButtonBackPrevio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kcijski gumb: Naprijed ili dalje 11">
            <a:hlinkClick r:id="" action="ppaction://hlinkshowjump?jump=nextslide" highlightClick="1"/>
          </p:cNvPr>
          <p:cNvSpPr/>
          <p:nvPr/>
        </p:nvSpPr>
        <p:spPr>
          <a:xfrm>
            <a:off x="714348" y="142852"/>
            <a:ext cx="428628" cy="428628"/>
          </a:xfrm>
          <a:prstGeom prst="actionButtonForwardNex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/>
          <a:lstStyle/>
          <a:p>
            <a:r>
              <a:rPr lang="hr-HR" dirty="0" smtClean="0"/>
              <a:t>Kada se osniva obitelj, roditelji </a:t>
            </a:r>
          </a:p>
          <a:p>
            <a:pPr>
              <a:buNone/>
            </a:pPr>
            <a:r>
              <a:rPr lang="hr-HR" dirty="0" smtClean="0"/>
              <a:t>na pameti obično imaju samo </a:t>
            </a:r>
          </a:p>
          <a:p>
            <a:pPr>
              <a:buNone/>
            </a:pPr>
            <a:r>
              <a:rPr lang="hr-HR" dirty="0" smtClean="0"/>
              <a:t>radosti koje će im djeca donijeti, a ne i</a:t>
            </a:r>
          </a:p>
          <a:p>
            <a:pPr>
              <a:buNone/>
            </a:pPr>
            <a:r>
              <a:rPr lang="hr-HR" dirty="0" smtClean="0"/>
              <a:t>koliko financijskih potrošnja tjedno, </a:t>
            </a:r>
          </a:p>
          <a:p>
            <a:pPr>
              <a:buNone/>
            </a:pPr>
            <a:r>
              <a:rPr lang="hr-HR" dirty="0" smtClean="0"/>
              <a:t>Mjesečno, godišnje… donose. </a:t>
            </a:r>
          </a:p>
          <a:p>
            <a:r>
              <a:rPr lang="hr-HR" dirty="0" smtClean="0"/>
              <a:t>Jasno, neki imaju na pameti da djeca</a:t>
            </a:r>
          </a:p>
          <a:p>
            <a:pPr>
              <a:buNone/>
            </a:pPr>
            <a:r>
              <a:rPr lang="hr-HR" dirty="0" smtClean="0"/>
              <a:t>puno “koštaju”, ali to zanemare jer su</a:t>
            </a:r>
          </a:p>
          <a:p>
            <a:pPr>
              <a:buNone/>
            </a:pPr>
            <a:r>
              <a:rPr lang="hr-HR" dirty="0" smtClean="0"/>
              <a:t>djeca “</a:t>
            </a:r>
            <a:r>
              <a:rPr lang="hr-HR" dirty="0" err="1" smtClean="0"/>
              <a:t>taaakooo</a:t>
            </a:r>
            <a:r>
              <a:rPr lang="hr-HR" dirty="0" smtClean="0"/>
              <a:t> slatka”.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3138-05FD-45FC-A808-3F49E6A3BB4C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C5C0-DB0E-4A60-9485-06514DBD2E46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pic>
        <p:nvPicPr>
          <p:cNvPr id="7" name="Slika 6" descr="bebe3-300x228.jpg"/>
          <p:cNvPicPr>
            <a:picLocks noChangeAspect="1"/>
          </p:cNvPicPr>
          <p:nvPr/>
        </p:nvPicPr>
        <p:blipFill>
          <a:blip r:embed="rId2"/>
          <a:srcRect t="13158" b="21052"/>
          <a:stretch>
            <a:fillRect/>
          </a:stretch>
        </p:blipFill>
        <p:spPr>
          <a:xfrm>
            <a:off x="500034" y="4714884"/>
            <a:ext cx="2857500" cy="1428760"/>
          </a:xfrm>
          <a:prstGeom prst="rect">
            <a:avLst/>
          </a:prstGeom>
        </p:spPr>
      </p:pic>
      <p:pic>
        <p:nvPicPr>
          <p:cNvPr id="8" name="Slika 7" descr="djeca-na-trav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4857760"/>
            <a:ext cx="4843464" cy="1274596"/>
          </a:xfrm>
          <a:prstGeom prst="rect">
            <a:avLst/>
          </a:prstGeom>
        </p:spPr>
      </p:pic>
      <p:sp>
        <p:nvSpPr>
          <p:cNvPr id="9" name="Akcijski gumb: Polazni 8">
            <a:hlinkClick r:id="rId4" action="ppaction://hlinksldjump" highlightClick="1"/>
          </p:cNvPr>
          <p:cNvSpPr/>
          <p:nvPr/>
        </p:nvSpPr>
        <p:spPr>
          <a:xfrm>
            <a:off x="8429652" y="6215082"/>
            <a:ext cx="571504" cy="500066"/>
          </a:xfrm>
          <a:prstGeom prst="actionButtonHom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Akcijski gumb: Naprijed ili dalje 10">
            <a:hlinkClick r:id="" action="ppaction://hlinkshowjump?jump=nextslide" highlightClick="1"/>
          </p:cNvPr>
          <p:cNvSpPr/>
          <p:nvPr/>
        </p:nvSpPr>
        <p:spPr>
          <a:xfrm>
            <a:off x="714348" y="6286520"/>
            <a:ext cx="428628" cy="428628"/>
          </a:xfrm>
          <a:prstGeom prst="actionButtonForwardNex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kcijski gumb: Nazad ili prethodno 11">
            <a:hlinkClick r:id="" action="ppaction://hlinkshowjump?jump=previousslide" highlightClick="1"/>
          </p:cNvPr>
          <p:cNvSpPr/>
          <p:nvPr/>
        </p:nvSpPr>
        <p:spPr>
          <a:xfrm>
            <a:off x="142844" y="6286520"/>
            <a:ext cx="428628" cy="428628"/>
          </a:xfrm>
          <a:prstGeom prst="actionButtonBackPrevio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399032"/>
          </a:xfrm>
        </p:spPr>
        <p:txBody>
          <a:bodyPr/>
          <a:lstStyle/>
          <a:p>
            <a:r>
              <a:rPr lang="hr-HR" dirty="0" smtClean="0"/>
              <a:t>Na što danas ljudi </a:t>
            </a:r>
            <a:br>
              <a:rPr lang="hr-HR" dirty="0" smtClean="0"/>
            </a:br>
            <a:r>
              <a:rPr lang="hr-HR" dirty="0" smtClean="0"/>
              <a:t>troše: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Obično na visoku tehnologiju: obična</a:t>
            </a:r>
          </a:p>
          <a:p>
            <a:pPr>
              <a:buNone/>
            </a:pPr>
            <a:r>
              <a:rPr lang="hr-HR" dirty="0" smtClean="0"/>
              <a:t>računala, prijenosna računala, mobitele,</a:t>
            </a:r>
          </a:p>
          <a:p>
            <a:pPr>
              <a:buNone/>
            </a:pPr>
            <a:r>
              <a:rPr lang="hr-HR" dirty="0" smtClean="0"/>
              <a:t>tablete, </a:t>
            </a:r>
            <a:r>
              <a:rPr lang="hr-HR" dirty="0" err="1" smtClean="0"/>
              <a:t>Apple</a:t>
            </a:r>
            <a:r>
              <a:rPr lang="hr-HR" dirty="0" smtClean="0"/>
              <a:t> uređaje (</a:t>
            </a:r>
            <a:r>
              <a:rPr lang="hr-HR" dirty="0" err="1" smtClean="0"/>
              <a:t>iPhone</a:t>
            </a:r>
            <a:r>
              <a:rPr lang="hr-HR" dirty="0" smtClean="0"/>
              <a:t>, </a:t>
            </a:r>
            <a:r>
              <a:rPr lang="hr-HR" dirty="0" err="1" smtClean="0"/>
              <a:t>iPod</a:t>
            </a:r>
            <a:r>
              <a:rPr lang="hr-HR" dirty="0" smtClean="0"/>
              <a:t>,</a:t>
            </a:r>
          </a:p>
          <a:p>
            <a:pPr>
              <a:buNone/>
            </a:pPr>
            <a:r>
              <a:rPr lang="hr-HR" dirty="0" err="1" smtClean="0"/>
              <a:t>iPad</a:t>
            </a:r>
            <a:r>
              <a:rPr lang="hr-HR" dirty="0" smtClean="0"/>
              <a:t>…).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ED80-62BA-4F80-AE78-07CC28621B20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C5C0-DB0E-4A60-9485-06514DBD2E46}" type="slidenum">
              <a:rPr lang="hr-HR" smtClean="0"/>
              <a:pPr/>
              <a:t>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8" name="Akcijski gumb: Polazni 7">
            <a:hlinkClick r:id="rId2" action="ppaction://hlinksldjump" highlightClick="1"/>
          </p:cNvPr>
          <p:cNvSpPr/>
          <p:nvPr/>
        </p:nvSpPr>
        <p:spPr>
          <a:xfrm>
            <a:off x="8429652" y="6215082"/>
            <a:ext cx="571504" cy="500066"/>
          </a:xfrm>
          <a:prstGeom prst="actionButtonHom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kcijski gumb: Nazad ili prethodno 8">
            <a:hlinkClick r:id="" action="ppaction://hlinkshowjump?jump=previousslide" highlightClick="1"/>
          </p:cNvPr>
          <p:cNvSpPr/>
          <p:nvPr/>
        </p:nvSpPr>
        <p:spPr>
          <a:xfrm>
            <a:off x="142844" y="142852"/>
            <a:ext cx="428628" cy="428628"/>
          </a:xfrm>
          <a:prstGeom prst="actionButtonBackPrevio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Akcijski gumb: Naprijed ili dalje 9">
            <a:hlinkClick r:id="" action="ppaction://hlinkshowjump?jump=nextslide" highlightClick="1"/>
          </p:cNvPr>
          <p:cNvSpPr/>
          <p:nvPr/>
        </p:nvSpPr>
        <p:spPr>
          <a:xfrm>
            <a:off x="714348" y="142852"/>
            <a:ext cx="428628" cy="428628"/>
          </a:xfrm>
          <a:prstGeom prst="actionButtonForwardNex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1" name="Slika 10" descr="apple.jpg"/>
          <p:cNvPicPr>
            <a:picLocks noChangeAspect="1"/>
          </p:cNvPicPr>
          <p:nvPr/>
        </p:nvPicPr>
        <p:blipFill>
          <a:blip r:embed="rId3"/>
          <a:srcRect l="12632" t="9474" r="17894" b="5262"/>
          <a:stretch>
            <a:fillRect/>
          </a:stretch>
        </p:blipFill>
        <p:spPr>
          <a:xfrm>
            <a:off x="714348" y="4143380"/>
            <a:ext cx="1571636" cy="1928826"/>
          </a:xfrm>
          <a:prstGeom prst="rect">
            <a:avLst/>
          </a:prstGeom>
        </p:spPr>
      </p:pic>
      <p:pic>
        <p:nvPicPr>
          <p:cNvPr id="12" name="Slika 11" descr="apple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64" y="4143380"/>
            <a:ext cx="1571635" cy="1928826"/>
          </a:xfrm>
          <a:prstGeom prst="rect">
            <a:avLst/>
          </a:prstGeom>
        </p:spPr>
      </p:pic>
      <p:pic>
        <p:nvPicPr>
          <p:cNvPr id="13" name="Slika 12" descr="i pone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8926" y="4143380"/>
            <a:ext cx="2970065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/>
          <a:lstStyle/>
          <a:p>
            <a:r>
              <a:rPr lang="hr-HR" dirty="0" smtClean="0"/>
              <a:t>Puno manje novaca potroše na </a:t>
            </a:r>
          </a:p>
          <a:p>
            <a:pPr>
              <a:buNone/>
            </a:pPr>
            <a:r>
              <a:rPr lang="hr-HR" dirty="0" smtClean="0"/>
              <a:t>zdravlje.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Do sada su trošili jako puno na hranu i</a:t>
            </a:r>
          </a:p>
          <a:p>
            <a:pPr>
              <a:buNone/>
            </a:pPr>
            <a:r>
              <a:rPr lang="hr-HR" dirty="0" smtClean="0"/>
              <a:t>bilo je pretilih ljudi, ali sada troše čak i</a:t>
            </a:r>
          </a:p>
          <a:p>
            <a:pPr>
              <a:buNone/>
            </a:pPr>
            <a:r>
              <a:rPr lang="hr-HR" dirty="0" smtClean="0"/>
              <a:t>premalo, pogotovo mladi.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04AF-D283-49DC-B987-4DE31ACABADB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C5C0-DB0E-4A60-9485-06514DBD2E46}" type="slidenum">
              <a:rPr lang="hr-HR" smtClean="0"/>
              <a:pPr/>
              <a:t>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pic>
        <p:nvPicPr>
          <p:cNvPr id="7" name="Slika 6" descr="lijekov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500174"/>
            <a:ext cx="3090228" cy="1714512"/>
          </a:xfrm>
          <a:prstGeom prst="rect">
            <a:avLst/>
          </a:prstGeom>
        </p:spPr>
      </p:pic>
      <p:pic>
        <p:nvPicPr>
          <p:cNvPr id="8" name="Slika 7" descr="bolesti.jpeg"/>
          <p:cNvPicPr>
            <a:picLocks noChangeAspect="1"/>
          </p:cNvPicPr>
          <p:nvPr/>
        </p:nvPicPr>
        <p:blipFill>
          <a:blip r:embed="rId3"/>
          <a:srcRect l="14572" r="14996"/>
          <a:stretch>
            <a:fillRect/>
          </a:stretch>
        </p:blipFill>
        <p:spPr>
          <a:xfrm>
            <a:off x="4214810" y="1142984"/>
            <a:ext cx="2214578" cy="2092381"/>
          </a:xfrm>
          <a:prstGeom prst="rect">
            <a:avLst/>
          </a:prstGeom>
        </p:spPr>
      </p:pic>
      <p:pic>
        <p:nvPicPr>
          <p:cNvPr id="9" name="Slika 8" descr="skinny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4500570"/>
            <a:ext cx="2444739" cy="1833554"/>
          </a:xfrm>
          <a:prstGeom prst="rect">
            <a:avLst/>
          </a:prstGeom>
        </p:spPr>
      </p:pic>
      <p:pic>
        <p:nvPicPr>
          <p:cNvPr id="10" name="Slika 9" descr="vaga-os.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7356" y="4929198"/>
            <a:ext cx="2123269" cy="1528754"/>
          </a:xfrm>
          <a:prstGeom prst="rect">
            <a:avLst/>
          </a:prstGeom>
        </p:spPr>
      </p:pic>
      <p:sp>
        <p:nvSpPr>
          <p:cNvPr id="11" name="Akcijski gumb: Polazni 10">
            <a:hlinkClick r:id="rId6" action="ppaction://hlinksldjump" highlightClick="1"/>
          </p:cNvPr>
          <p:cNvSpPr/>
          <p:nvPr/>
        </p:nvSpPr>
        <p:spPr>
          <a:xfrm>
            <a:off x="8429652" y="6215082"/>
            <a:ext cx="571504" cy="500066"/>
          </a:xfrm>
          <a:prstGeom prst="actionButtonHom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Akcijski gumb: Nazad ili prethodno 13">
            <a:hlinkClick r:id="" action="ppaction://hlinkshowjump?jump=previousslide" highlightClick="1"/>
          </p:cNvPr>
          <p:cNvSpPr/>
          <p:nvPr/>
        </p:nvSpPr>
        <p:spPr>
          <a:xfrm>
            <a:off x="142844" y="6286520"/>
            <a:ext cx="428628" cy="428628"/>
          </a:xfrm>
          <a:prstGeom prst="actionButtonBackPrevio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Akcijski gumb: Naprijed ili dalje 14">
            <a:hlinkClick r:id="" action="ppaction://hlinkshowjump?jump=nextslide" highlightClick="1"/>
          </p:cNvPr>
          <p:cNvSpPr/>
          <p:nvPr/>
        </p:nvSpPr>
        <p:spPr>
          <a:xfrm>
            <a:off x="714348" y="6286520"/>
            <a:ext cx="428628" cy="428628"/>
          </a:xfrm>
          <a:prstGeom prst="actionButtonForwardNex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Gdje da štedimo?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Recimo umjesto navijanja grijanja do</a:t>
            </a:r>
          </a:p>
          <a:p>
            <a:pPr>
              <a:buNone/>
            </a:pPr>
            <a:r>
              <a:rPr lang="hr-HR" dirty="0" smtClean="0"/>
              <a:t>maksimuma možemo se bolje obući.</a:t>
            </a:r>
          </a:p>
          <a:p>
            <a:r>
              <a:rPr lang="hr-HR" dirty="0" smtClean="0"/>
              <a:t>Umjesto trošenja vode na kupanja svake</a:t>
            </a:r>
          </a:p>
          <a:p>
            <a:pPr>
              <a:buNone/>
            </a:pPr>
            <a:r>
              <a:rPr lang="hr-HR" dirty="0" smtClean="0"/>
              <a:t>večeri, možemo se jednostavno istuširati,</a:t>
            </a:r>
          </a:p>
          <a:p>
            <a:pPr>
              <a:buNone/>
            </a:pPr>
            <a:r>
              <a:rPr lang="hr-HR" dirty="0" smtClean="0"/>
              <a:t>plus zdravije se tuširati.</a:t>
            </a:r>
          </a:p>
          <a:p>
            <a:r>
              <a:rPr lang="hr-HR" dirty="0" smtClean="0"/>
              <a:t>Danas svi normalni imaju televizor, pa</a:t>
            </a:r>
          </a:p>
          <a:p>
            <a:pPr>
              <a:buNone/>
            </a:pPr>
            <a:r>
              <a:rPr lang="hr-HR" dirty="0" smtClean="0"/>
              <a:t>zašto onda dodatno trošiti na razne</a:t>
            </a:r>
          </a:p>
          <a:p>
            <a:pPr>
              <a:buNone/>
            </a:pPr>
            <a:r>
              <a:rPr lang="hr-HR" dirty="0" smtClean="0"/>
              <a:t>novine, magazine i časopise.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C1A2-28C8-4A2A-B651-D5FAF9B33710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C5C0-DB0E-4A60-9485-06514DBD2E46}" type="slidenum">
              <a:rPr lang="hr-HR" smtClean="0"/>
              <a:pPr/>
              <a:t>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7" name="Akcijski gumb: Polazni 6">
            <a:hlinkClick r:id="rId2" action="ppaction://hlinksldjump" highlightClick="1"/>
          </p:cNvPr>
          <p:cNvSpPr/>
          <p:nvPr/>
        </p:nvSpPr>
        <p:spPr>
          <a:xfrm>
            <a:off x="8429652" y="6215082"/>
            <a:ext cx="571504" cy="500066"/>
          </a:xfrm>
          <a:prstGeom prst="actionButtonHom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Akcijski gumb: Nazad ili prethodno 7">
            <a:hlinkClick r:id="" action="ppaction://hlinkshowjump?jump=previousslide" highlightClick="1"/>
          </p:cNvPr>
          <p:cNvSpPr/>
          <p:nvPr/>
        </p:nvSpPr>
        <p:spPr>
          <a:xfrm>
            <a:off x="142844" y="142852"/>
            <a:ext cx="428628" cy="428628"/>
          </a:xfrm>
          <a:prstGeom prst="actionButtonBackPrevio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kcijski gumb: Naprijed ili dalje 8">
            <a:hlinkClick r:id="" action="ppaction://hlinkshowjump?jump=nextslide" highlightClick="1"/>
          </p:cNvPr>
          <p:cNvSpPr/>
          <p:nvPr/>
        </p:nvSpPr>
        <p:spPr>
          <a:xfrm>
            <a:off x="714348" y="142852"/>
            <a:ext cx="428628" cy="428628"/>
          </a:xfrm>
          <a:prstGeom prst="actionButtonForwardNex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/>
          <a:lstStyle/>
          <a:p>
            <a:r>
              <a:rPr lang="hr-HR" dirty="0" smtClean="0"/>
              <a:t>Ne treba kupovati najskuplje</a:t>
            </a:r>
          </a:p>
          <a:p>
            <a:pPr>
              <a:buNone/>
            </a:pPr>
            <a:r>
              <a:rPr lang="hr-HR" dirty="0" smtClean="0"/>
              <a:t>salame, sireve, slatkiše…</a:t>
            </a:r>
          </a:p>
          <a:p>
            <a:r>
              <a:rPr lang="hr-HR" dirty="0" smtClean="0"/>
              <a:t>Ne treba kupovati svaki mjesec novu</a:t>
            </a:r>
          </a:p>
          <a:p>
            <a:pPr>
              <a:buNone/>
            </a:pPr>
            <a:r>
              <a:rPr lang="hr-HR" dirty="0" smtClean="0"/>
              <a:t>odjeću, bolje je kupiti nešto novo kad nam</a:t>
            </a:r>
          </a:p>
          <a:p>
            <a:pPr>
              <a:buNone/>
            </a:pPr>
            <a:r>
              <a:rPr lang="hr-HR" dirty="0" smtClean="0"/>
              <a:t>se ono staro podrapa ili ju jednostavno</a:t>
            </a:r>
          </a:p>
          <a:p>
            <a:pPr>
              <a:buNone/>
            </a:pPr>
            <a:r>
              <a:rPr lang="hr-HR" dirty="0" smtClean="0"/>
              <a:t>prerastemo.</a:t>
            </a:r>
          </a:p>
          <a:p>
            <a:r>
              <a:rPr lang="hr-HR" dirty="0" smtClean="0"/>
              <a:t>Rabljene stvari su također dobre, a</a:t>
            </a:r>
          </a:p>
          <a:p>
            <a:pPr>
              <a:buNone/>
            </a:pPr>
            <a:r>
              <a:rPr lang="hr-HR" dirty="0" smtClean="0"/>
              <a:t>koštaju manje.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80B8-15EA-4694-9EEF-C827889A1322}" type="datetime1">
              <a:rPr lang="hr-HR" smtClean="0"/>
              <a:pPr/>
              <a:t>17.12.2014.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C5C0-DB0E-4A60-9485-06514DBD2E46}" type="slidenum">
              <a:rPr lang="hr-HR" smtClean="0"/>
              <a:pPr/>
              <a:t>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Financijsko planiranje</a:t>
            </a:r>
            <a:endParaRPr lang="hr-HR"/>
          </a:p>
        </p:txBody>
      </p:sp>
      <p:sp>
        <p:nvSpPr>
          <p:cNvPr id="7" name="Akcijski gumb: Polazni 6">
            <a:hlinkClick r:id="rId2" action="ppaction://hlinksldjump" highlightClick="1"/>
          </p:cNvPr>
          <p:cNvSpPr/>
          <p:nvPr/>
        </p:nvSpPr>
        <p:spPr>
          <a:xfrm>
            <a:off x="8429652" y="6215082"/>
            <a:ext cx="571504" cy="500066"/>
          </a:xfrm>
          <a:prstGeom prst="actionButtonHom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Akcijski gumb: Nazad ili prethodno 7">
            <a:hlinkClick r:id="" action="ppaction://hlinkshowjump?jump=previousslide" highlightClick="1"/>
          </p:cNvPr>
          <p:cNvSpPr/>
          <p:nvPr/>
        </p:nvSpPr>
        <p:spPr>
          <a:xfrm>
            <a:off x="142844" y="142852"/>
            <a:ext cx="428628" cy="428628"/>
          </a:xfrm>
          <a:prstGeom prst="actionButtonBackPrevio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kcijski gumb: Naprijed ili dalje 8">
            <a:hlinkClick r:id="" action="ppaction://hlinkshowjump?jump=nextslide" highlightClick="1"/>
          </p:cNvPr>
          <p:cNvSpPr/>
          <p:nvPr/>
        </p:nvSpPr>
        <p:spPr>
          <a:xfrm>
            <a:off x="714348" y="142852"/>
            <a:ext cx="428628" cy="428628"/>
          </a:xfrm>
          <a:prstGeom prst="actionButtonForwardNex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9" descr="rabljen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357694"/>
            <a:ext cx="2859467" cy="2133602"/>
          </a:xfrm>
          <a:prstGeom prst="rect">
            <a:avLst/>
          </a:prstGeom>
        </p:spPr>
      </p:pic>
      <p:pic>
        <p:nvPicPr>
          <p:cNvPr id="11" name="Picture 10" descr="jeftinoooooooooooooooooo SADFJKLGHOČIY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66686"/>
            <a:ext cx="2857488" cy="1991313"/>
          </a:xfrm>
          <a:prstGeom prst="rect">
            <a:avLst/>
          </a:prstGeom>
        </p:spPr>
      </p:pic>
      <p:pic>
        <p:nvPicPr>
          <p:cNvPr id="12" name="Picture 11" descr="SALAME SALAME SALAME SALAME.jpg"/>
          <p:cNvPicPr>
            <a:picLocks noChangeAspect="1"/>
          </p:cNvPicPr>
          <p:nvPr/>
        </p:nvPicPr>
        <p:blipFill>
          <a:blip r:embed="rId5" cstate="print"/>
          <a:srcRect b="21875"/>
          <a:stretch>
            <a:fillRect/>
          </a:stretch>
        </p:blipFill>
        <p:spPr>
          <a:xfrm>
            <a:off x="6715140" y="4429132"/>
            <a:ext cx="2214578" cy="1641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138</TotalTime>
  <Words>363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Oduševljenje</vt:lpstr>
      <vt:lpstr>Financijsko planiranje i raspolaganje novcem</vt:lpstr>
      <vt:lpstr>Sadržaj:</vt:lpstr>
      <vt:lpstr>U tvrtkama:</vt:lpstr>
      <vt:lpstr>U obiteljima:</vt:lpstr>
      <vt:lpstr>Slide 5</vt:lpstr>
      <vt:lpstr>Na što danas ljudi  troše:</vt:lpstr>
      <vt:lpstr>Slide 7</vt:lpstr>
      <vt:lpstr>Gdje da štedimo?</vt:lpstr>
      <vt:lpstr>Slide 9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Financijsko planiranje</dc:title>
  <dc:creator>Korisnik_2</dc:creator>
  <cp:lastModifiedBy>Korisnik</cp:lastModifiedBy>
  <cp:revision>29</cp:revision>
  <dcterms:created xsi:type="dcterms:W3CDTF">2014-12-03T11:29:14Z</dcterms:created>
  <dcterms:modified xsi:type="dcterms:W3CDTF">2014-12-17T10:47:51Z</dcterms:modified>
</cp:coreProperties>
</file>