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40D7F-F114-40BC-8ABB-B93A881B6144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94D5-1B41-4AB4-8726-D0CD1BA2C85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39F8B5-F513-4CE9-8CCC-0A1937DB1B2D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ED-887A-4932-8033-0DC54BBDECEF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3E28-7073-429D-80A6-A3BB874940AE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1" name="Akcijski gumb: Polazni 10">
            <a:hlinkClick r:id="rId2" action="ppaction://hlinksldjump" highlightClick="1"/>
          </p:cNvPr>
          <p:cNvSpPr/>
          <p:nvPr userDrawn="1"/>
        </p:nvSpPr>
        <p:spPr>
          <a:xfrm>
            <a:off x="7358082" y="5857892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5264" y="0"/>
            <a:ext cx="142873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C7819C-A330-4E84-8C62-48C74C542CB7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12B-1393-4BE9-9754-D93E0382838C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334C-A9CC-4A26-8D36-92696CA3B31A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D381B5-8014-4896-A9C4-B95E847D32C4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7B93-4EC1-4163-A479-B6A1F157E9A2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6ABE1C-8F5D-4826-8995-56C7A59DA927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8DEF6-C7D0-43DC-B0D2-EE656C81AB37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CA1ADE-2D31-4175-88E7-35B8A31F392D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3AE164-1FB2-4B0F-9A0F-20C5151CED4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Stolisnik,menta,</a:t>
            </a:r>
            <a:br>
              <a:rPr lang="hr-HR" dirty="0" smtClean="0"/>
            </a:br>
            <a:r>
              <a:rPr lang="hr-HR" dirty="0" smtClean="0"/>
              <a:t>maslačak i neven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Lucija Kobal 8.b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2285984" y="928670"/>
            <a:ext cx="5429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Ljekovito bilje</a:t>
            </a:r>
            <a:endParaRPr lang="hr-H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Neven-izgled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D5D114-0958-4716-8E6B-CE91CE7CD151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Razgranate, uspravne i dlakave stabljike, dlakavih i duguljastih listova, glavice od tamnožute do narančaste boje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Neven dostiže visinu oko 60-70cm. Njegova stabljika je </a:t>
            </a:r>
            <a:r>
              <a:rPr lang="hr-HR" dirty="0" smtClean="0"/>
              <a:t>zelena</a:t>
            </a:r>
            <a:r>
              <a:rPr lang="hr-HR" dirty="0" smtClean="0"/>
              <a:t>, uspravna, nosi dugačke jednostavne, ovalne i nenazubljene listove. Listovi su naizmjenični - pružaju se u svim pravcima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357694"/>
            <a:ext cx="3333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D6CCE9-D705-44D5-A2F7-6331BFF9577C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857488" y="571480"/>
            <a:ext cx="1800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Kviz</a:t>
            </a:r>
            <a:endParaRPr lang="hr-H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Akcijski gumb: Prilagođeno 7">
            <a:hlinkClick r:id="" action="ppaction://hlinkshowjump?jump=nextslide" highlightClick="1"/>
          </p:cNvPr>
          <p:cNvSpPr/>
          <p:nvPr/>
        </p:nvSpPr>
        <p:spPr>
          <a:xfrm>
            <a:off x="857224" y="1714488"/>
            <a:ext cx="3071834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1. pitanje</a:t>
            </a:r>
            <a:endParaRPr lang="hr-HR" dirty="0"/>
          </a:p>
        </p:txBody>
      </p:sp>
      <p:sp>
        <p:nvSpPr>
          <p:cNvPr id="9" name="Akcijski gumb: Prilagođeno 8">
            <a:hlinkClick r:id="rId2" action="ppaction://hlinksldjump" highlightClick="1"/>
          </p:cNvPr>
          <p:cNvSpPr/>
          <p:nvPr/>
        </p:nvSpPr>
        <p:spPr>
          <a:xfrm>
            <a:off x="857224" y="2428868"/>
            <a:ext cx="3071834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2.pitanje</a:t>
            </a:r>
            <a:endParaRPr lang="hr-HR" dirty="0"/>
          </a:p>
        </p:txBody>
      </p:sp>
      <p:sp>
        <p:nvSpPr>
          <p:cNvPr id="10" name="Akcijski gumb: Prilagođeno 9">
            <a:hlinkClick r:id="rId3" action="ppaction://hlinksldjump" highlightClick="1"/>
          </p:cNvPr>
          <p:cNvSpPr/>
          <p:nvPr/>
        </p:nvSpPr>
        <p:spPr>
          <a:xfrm>
            <a:off x="857224" y="3214686"/>
            <a:ext cx="3071834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3.pitanje</a:t>
            </a:r>
            <a:endParaRPr lang="hr-HR" dirty="0"/>
          </a:p>
        </p:txBody>
      </p:sp>
      <p:sp>
        <p:nvSpPr>
          <p:cNvPr id="11" name="Akcijski gumb: Prilagođeno 10">
            <a:hlinkClick r:id="rId4" action="ppaction://hlinksldjump" highlightClick="1"/>
          </p:cNvPr>
          <p:cNvSpPr/>
          <p:nvPr/>
        </p:nvSpPr>
        <p:spPr>
          <a:xfrm>
            <a:off x="857224" y="4000504"/>
            <a:ext cx="3071834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4.pitanje</a:t>
            </a:r>
            <a:endParaRPr lang="hr-HR" dirty="0"/>
          </a:p>
        </p:txBody>
      </p:sp>
      <p:sp>
        <p:nvSpPr>
          <p:cNvPr id="12" name="Akcijski gumb: Prilagođeno 11">
            <a:hlinkClick r:id="" action="ppaction://hlinkshowjump?jump=lastslide" highlightClick="1"/>
          </p:cNvPr>
          <p:cNvSpPr/>
          <p:nvPr/>
        </p:nvSpPr>
        <p:spPr>
          <a:xfrm>
            <a:off x="857224" y="4786322"/>
            <a:ext cx="3071834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Izvori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 čemu je stolisnik dobio ime?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 broju listova</a:t>
            </a:r>
          </a:p>
          <a:p>
            <a:endParaRPr lang="hr-HR" dirty="0" smtClean="0"/>
          </a:p>
          <a:p>
            <a:r>
              <a:rPr lang="hr-HR" dirty="0" smtClean="0"/>
              <a:t>Po broju cvjetova</a:t>
            </a:r>
          </a:p>
          <a:p>
            <a:endParaRPr lang="hr-HR" dirty="0" smtClean="0"/>
          </a:p>
          <a:p>
            <a:r>
              <a:rPr lang="hr-HR" dirty="0" smtClean="0"/>
              <a:t>Po broju korijena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357158" y="1643050"/>
            <a:ext cx="42862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357158" y="2428868"/>
            <a:ext cx="428628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357158" y="3357562"/>
            <a:ext cx="428628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najčešće radi od metvice?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Čaj</a:t>
            </a:r>
          </a:p>
          <a:p>
            <a:endParaRPr lang="hr-HR" dirty="0" smtClean="0"/>
          </a:p>
          <a:p>
            <a:r>
              <a:rPr lang="hr-HR" dirty="0" smtClean="0"/>
              <a:t>Krema</a:t>
            </a:r>
          </a:p>
          <a:p>
            <a:endParaRPr lang="hr-HR" dirty="0" smtClean="0"/>
          </a:p>
          <a:p>
            <a:r>
              <a:rPr lang="hr-HR" dirty="0" smtClean="0"/>
              <a:t>Lijekovi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428596" y="1714488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428596" y="2571744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357158" y="3429000"/>
            <a:ext cx="42862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 dio maslačka sadrži najviše ljekovitih svojstva?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Korijen</a:t>
            </a:r>
          </a:p>
          <a:p>
            <a:endParaRPr lang="hr-HR" dirty="0" smtClean="0"/>
          </a:p>
          <a:p>
            <a:r>
              <a:rPr lang="hr-HR" dirty="0" smtClean="0"/>
              <a:t>Cvijet</a:t>
            </a:r>
          </a:p>
          <a:p>
            <a:endParaRPr lang="hr-HR" dirty="0" smtClean="0"/>
          </a:p>
          <a:p>
            <a:r>
              <a:rPr lang="hr-HR" dirty="0" smtClean="0"/>
              <a:t>Listovi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428596" y="1643050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428596" y="2571744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357158" y="3429000"/>
            <a:ext cx="42862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Koje je boje neven?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Žute</a:t>
            </a:r>
          </a:p>
          <a:p>
            <a:endParaRPr lang="hr-HR" dirty="0" smtClean="0"/>
          </a:p>
          <a:p>
            <a:r>
              <a:rPr lang="hr-HR" dirty="0" smtClean="0"/>
              <a:t>Plave</a:t>
            </a:r>
          </a:p>
          <a:p>
            <a:endParaRPr lang="hr-HR" dirty="0" smtClean="0"/>
          </a:p>
          <a:p>
            <a:r>
              <a:rPr lang="hr-HR" dirty="0" smtClean="0"/>
              <a:t>Crvene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428596" y="2571744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357158" y="1643050"/>
            <a:ext cx="42862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8" name="Akcijski gumb: Prilagođeno 7">
            <a:hlinkClick r:id="rId2" action="ppaction://hlinksldjump" highlightClick="1"/>
          </p:cNvPr>
          <p:cNvSpPr/>
          <p:nvPr/>
        </p:nvSpPr>
        <p:spPr>
          <a:xfrm>
            <a:off x="357158" y="3429000"/>
            <a:ext cx="428628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Bravo! Točan odgovor!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16</a:t>
            </a:fld>
            <a:endParaRPr lang="hr-HR"/>
          </a:p>
        </p:txBody>
      </p:sp>
      <p:sp>
        <p:nvSpPr>
          <p:cNvPr id="6" name="Nasmiješeno lice 5"/>
          <p:cNvSpPr/>
          <p:nvPr/>
        </p:nvSpPr>
        <p:spPr>
          <a:xfrm>
            <a:off x="4286248" y="2143116"/>
            <a:ext cx="3286148" cy="292895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Prilagođeno 6">
            <a:hlinkClick r:id="rId2" action="ppaction://hlinksldjump" highlightClick="1"/>
          </p:cNvPr>
          <p:cNvSpPr/>
          <p:nvPr/>
        </p:nvSpPr>
        <p:spPr>
          <a:xfrm>
            <a:off x="714348" y="1928802"/>
            <a:ext cx="3071834" cy="571504"/>
          </a:xfrm>
          <a:prstGeom prst="actionButtonBlan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1. pitanje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714348" y="2714620"/>
            <a:ext cx="3071834" cy="571504"/>
          </a:xfrm>
          <a:prstGeom prst="actionButtonBlan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2.pitanje</a:t>
            </a:r>
            <a:endParaRPr lang="hr-HR" dirty="0"/>
          </a:p>
        </p:txBody>
      </p:sp>
      <p:sp>
        <p:nvSpPr>
          <p:cNvPr id="9" name="Akcijski gumb: Prilagođeno 8">
            <a:hlinkClick r:id="rId4" action="ppaction://hlinksldjump" highlightClick="1"/>
          </p:cNvPr>
          <p:cNvSpPr/>
          <p:nvPr/>
        </p:nvSpPr>
        <p:spPr>
          <a:xfrm>
            <a:off x="785786" y="3643314"/>
            <a:ext cx="3071834" cy="571504"/>
          </a:xfrm>
          <a:prstGeom prst="actionButtonBlan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3.pitanje</a:t>
            </a:r>
            <a:endParaRPr lang="hr-HR" dirty="0"/>
          </a:p>
        </p:txBody>
      </p:sp>
      <p:sp>
        <p:nvSpPr>
          <p:cNvPr id="10" name="Akcijski gumb: Prilagođeno 9">
            <a:hlinkClick r:id="rId5" action="ppaction://hlinksldjump" highlightClick="1"/>
          </p:cNvPr>
          <p:cNvSpPr/>
          <p:nvPr/>
        </p:nvSpPr>
        <p:spPr>
          <a:xfrm>
            <a:off x="785786" y="4572008"/>
            <a:ext cx="3071834" cy="500066"/>
          </a:xfrm>
          <a:prstGeom prst="actionButtonBlan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4.pitanje</a:t>
            </a:r>
            <a:endParaRPr lang="hr-HR" dirty="0"/>
          </a:p>
        </p:txBody>
      </p:sp>
      <p:sp>
        <p:nvSpPr>
          <p:cNvPr id="11" name="Akcijski gumb: Prilagođeno 10">
            <a:hlinkClick r:id="" action="ppaction://hlinkshowjump?jump=lastslide" highlightClick="1"/>
          </p:cNvPr>
          <p:cNvSpPr/>
          <p:nvPr/>
        </p:nvSpPr>
        <p:spPr>
          <a:xfrm>
            <a:off x="785786" y="5429264"/>
            <a:ext cx="3071834" cy="500066"/>
          </a:xfrm>
          <a:prstGeom prst="actionButtonBlan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Izvori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</a:t>
            </a:r>
            <a:r>
              <a:rPr lang="hr-HR" dirty="0" smtClean="0"/>
              <a:t>ogrešan odgovor!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17</a:t>
            </a:fld>
            <a:endParaRPr lang="hr-HR"/>
          </a:p>
        </p:txBody>
      </p:sp>
      <p:sp>
        <p:nvSpPr>
          <p:cNvPr id="6" name="Nasmiješeno lice 5"/>
          <p:cNvSpPr/>
          <p:nvPr/>
        </p:nvSpPr>
        <p:spPr>
          <a:xfrm>
            <a:off x="4214810" y="2357430"/>
            <a:ext cx="2857520" cy="285752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Prilagođeno 6">
            <a:hlinkClick r:id="" action="ppaction://hlinkshowjump?jump=lastslideviewed" highlightClick="1"/>
          </p:cNvPr>
          <p:cNvSpPr/>
          <p:nvPr/>
        </p:nvSpPr>
        <p:spPr>
          <a:xfrm>
            <a:off x="428596" y="2143116"/>
            <a:ext cx="2857520" cy="571504"/>
          </a:xfrm>
          <a:prstGeom prst="actionButtonBlan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Natrag  na  pitanje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http</a:t>
            </a:r>
            <a:r>
              <a:rPr lang="hr-HR" dirty="0" smtClean="0"/>
              <a:t>://www.suban.hr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18</a:t>
            </a:fld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2643174" y="714356"/>
            <a:ext cx="2326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Izvori</a:t>
            </a:r>
            <a:endParaRPr lang="hr-H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Slajd 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Stolisnik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Metvica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Maslačak</a:t>
            </a:r>
            <a:endParaRPr lang="hr-HR" dirty="0" smtClean="0"/>
          </a:p>
          <a:p>
            <a:r>
              <a:rPr lang="hr-HR" dirty="0" smtClean="0">
                <a:hlinkClick r:id="rId5" action="ppaction://hlinksldjump"/>
              </a:rPr>
              <a:t>Neven</a:t>
            </a:r>
            <a:endParaRPr lang="hr-HR" dirty="0" smtClean="0"/>
          </a:p>
          <a:p>
            <a:r>
              <a:rPr lang="hr-HR" dirty="0" smtClean="0">
                <a:hlinkClick r:id="rId6" action="ppaction://hlinksldjump"/>
              </a:rPr>
              <a:t>Kviz</a:t>
            </a:r>
            <a:endParaRPr lang="hr-HR" dirty="0" smtClean="0"/>
          </a:p>
          <a:p>
            <a:r>
              <a:rPr lang="hr-HR" dirty="0" smtClean="0">
                <a:hlinkClick r:id="rId7" action="ppaction://hlinksldjump"/>
              </a:rPr>
              <a:t>Izvori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77E66-0595-408E-8254-C2A4E4490EA8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Stolisnik-ljekovita svojstva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Neke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od vrste stolisnika poznate su po svojem ljekovitom djelovanjem, koje se rabi u narodnoj i alternativnoj medicini.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Najčešće se koristi čaj od stolisnika.</a:t>
            </a:r>
          </a:p>
          <a:p>
            <a:r>
              <a:rPr lang="vi-VN" dirty="0" smtClean="0">
                <a:latin typeface="+mj-lt"/>
              </a:rPr>
              <a:t>Stolisnik čisti i jača krv te probavne organe. Posebno je korisna za iscjeljenje jetre, slezene, gušterače, žutice, navale krvi u glavu, katara u crijevima i želucu, zatim grčeva, groznice, lupanja srca, bolova u kostima i leđima, neredovitih menstruacija, krvavih i zatvorenih žuljeva, nesanice, raznih osipa i čireva.</a:t>
            </a:r>
            <a:endParaRPr lang="hr-HR" dirty="0">
              <a:latin typeface="+mj-lt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6E71BBF-F501-4B82-9A52-ACABAC52760C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3</a:t>
            </a:fld>
            <a:endParaRPr lang="hr-H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3000372"/>
            <a:ext cx="7715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Stolisnik-izgled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AA5F1-000E-4314-87E9-C942113EFF84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cs typeface="Times New Roman" pitchFamily="18" charset="0"/>
              </a:rPr>
              <a:t>Stolisnik se može naći u dvorištima, na livadama, te je on jako rasprostranjena biljka</a:t>
            </a:r>
            <a:r>
              <a:rPr lang="hr-HR" dirty="0" smtClean="0">
                <a:cs typeface="Times New Roman" pitchFamily="18" charset="0"/>
              </a:rPr>
              <a:t>.</a:t>
            </a:r>
          </a:p>
          <a:p>
            <a:r>
              <a:rPr lang="hr-HR" dirty="0" smtClean="0"/>
              <a:t>Stabljika </a:t>
            </a:r>
            <a:r>
              <a:rPr lang="hr-HR" dirty="0" smtClean="0"/>
              <a:t>je visoka do 80 cm, okrugla, </a:t>
            </a:r>
            <a:r>
              <a:rPr lang="hr-HR" dirty="0" smtClean="0"/>
              <a:t>zelenkasta, </a:t>
            </a:r>
            <a:r>
              <a:rPr lang="hr-HR" dirty="0" smtClean="0"/>
              <a:t>a pri vrhu se </a:t>
            </a:r>
            <a:r>
              <a:rPr lang="hr-HR" dirty="0" smtClean="0"/>
              <a:t>grana.</a:t>
            </a:r>
          </a:p>
          <a:p>
            <a:r>
              <a:rPr lang="hr-HR" dirty="0" smtClean="0"/>
              <a:t>Sitne glavice bijelih jezičastih i </a:t>
            </a:r>
            <a:r>
              <a:rPr lang="hr-HR" dirty="0" smtClean="0"/>
              <a:t>žućkastih </a:t>
            </a:r>
            <a:r>
              <a:rPr lang="hr-HR" dirty="0" smtClean="0"/>
              <a:t>cjevastih cvjetova, skupljene su u gustom cvatu na vrhu stabljike.</a:t>
            </a:r>
            <a:endParaRPr lang="hr-HR" dirty="0" smtClean="0">
              <a:cs typeface="Times New Roman" pitchFamily="18" charset="0"/>
            </a:endParaRP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357694"/>
            <a:ext cx="1404944" cy="226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244472"/>
            <a:ext cx="1657359" cy="261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Metvica(menta ili pepermint)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Metvica ima dugu ljekovitu povijest, najviše u ublažavanju grčeva, probavnih poremećaja, vrućine u želucu, iritabilnih crijeva, nadutosti.</a:t>
            </a:r>
          </a:p>
          <a:p>
            <a:r>
              <a:rPr lang="hr-HR" dirty="0" smtClean="0"/>
              <a:t>Najučestalije </a:t>
            </a:r>
            <a:r>
              <a:rPr lang="hr-HR" dirty="0" smtClean="0"/>
              <a:t>u obliku čajeva, tinktura, ulja. Mogu se koristiti i svježi i suhi listovi.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A4FA1C-9DCF-49A5-8EF3-2D98FDD4532A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5</a:t>
            </a:fld>
            <a:endParaRPr lang="hr-HR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1414469" cy="191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286256"/>
            <a:ext cx="1303338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Metvica-izgled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6DC59F-BB87-4E5F-8287-33768D657BD2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10" name="Rezervirano mjesto sadržaja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Mentha piperita</a:t>
            </a:r>
            <a:r>
              <a:rPr lang="hr-HR" dirty="0" smtClean="0"/>
              <a:t>, krasna biljka nježna plavkastog cvijeta najviše privlači specifičnim, ugodno svježim mirisom koji teško zaboravljamo</a:t>
            </a:r>
            <a:r>
              <a:rPr lang="hr-HR" dirty="0" smtClean="0"/>
              <a:t>.</a:t>
            </a:r>
          </a:p>
          <a:p>
            <a:r>
              <a:rPr lang="hr-HR" dirty="0" smtClean="0"/>
              <a:t>Stabljika mente je četverobridna, gola, razgranjena u gornjem dijelu, visoka do 80 cm, s brojnim </a:t>
            </a:r>
            <a:r>
              <a:rPr lang="hr-HR" dirty="0" smtClean="0"/>
              <a:t>podzemnim </a:t>
            </a:r>
            <a:r>
              <a:rPr lang="hr-HR" dirty="0" smtClean="0"/>
              <a:t>i nadzemnim vriježama. </a:t>
            </a:r>
            <a:endParaRPr lang="hr-HR" dirty="0" smtClean="0"/>
          </a:p>
          <a:p>
            <a:r>
              <a:rPr lang="hr-HR" dirty="0" smtClean="0"/>
              <a:t>Listovi </a:t>
            </a:r>
            <a:r>
              <a:rPr lang="hr-HR" dirty="0" smtClean="0"/>
              <a:t>su dugoljasto jajoliki, nasuprotni, s grubo nazubljenim rubom, suženi u kratke peteljke. </a:t>
            </a:r>
            <a:endParaRPr lang="hr-HR" dirty="0" smtClean="0"/>
          </a:p>
          <a:p>
            <a:r>
              <a:rPr lang="hr-HR" dirty="0" smtClean="0"/>
              <a:t>Cvjetovi </a:t>
            </a:r>
            <a:r>
              <a:rPr lang="hr-HR" dirty="0" smtClean="0"/>
              <a:t>su sitni, blijedoružičasti, sakupljeni u guste klasaste cvatove na vrhu stabljike. </a:t>
            </a:r>
          </a:p>
          <a:p>
            <a:endParaRPr lang="hr-H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333" y="4071942"/>
            <a:ext cx="1493667" cy="1090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14290"/>
            <a:ext cx="1762417" cy="12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Maslačak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Korijen </a:t>
            </a:r>
            <a:r>
              <a:rPr lang="hr-HR" dirty="0" smtClean="0"/>
              <a:t>maslačka ima složen kemijski sastav. U mliječnom soku sadrži heterozide, ugljene hidrate, minerale pa se koristi za liječenje upale i kamena žučne kese, žutice…</a:t>
            </a:r>
          </a:p>
          <a:p>
            <a:r>
              <a:rPr lang="hr-HR" dirty="0" smtClean="0"/>
              <a:t>Od njega se može praviti čaj, sirup ili maslačkovo vino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Pospješuje tek i izmjenu tvari, regulira lučenje </a:t>
            </a:r>
            <a:r>
              <a:rPr lang="hr-HR" dirty="0" smtClean="0"/>
              <a:t>žuči. </a:t>
            </a:r>
            <a:r>
              <a:rPr lang="hr-HR" dirty="0" smtClean="0"/>
              <a:t>Pomaže kod pomanjkanja i želučanih tegoba, kod tegoba sa žuči i j</a:t>
            </a:r>
            <a:r>
              <a:rPr lang="hr-HR" dirty="0" smtClean="0"/>
              <a:t>etrom</a:t>
            </a:r>
            <a:r>
              <a:rPr lang="hr-HR" dirty="0" smtClean="0"/>
              <a:t>, kod bolesti gdje je potrebno potaknuti izmjenu </a:t>
            </a:r>
            <a:r>
              <a:rPr lang="hr-HR" dirty="0" smtClean="0"/>
              <a:t>tvari.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71FE79-764A-4306-AA90-05D1BF4F96BE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7</a:t>
            </a:fld>
            <a:endParaRPr lang="hr-H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1704980" cy="127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500702"/>
            <a:ext cx="1524001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Maslačak-izgled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A1852A-44A7-4FA7-8482-B3DB094F57BE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Maslačak je višegodišnja zeljasta biljka sa žutim cvjetnim glavicama složenim iz velikog broja cjevastih i jezičastih </a:t>
            </a:r>
            <a:r>
              <a:rPr lang="hr-HR" dirty="0" smtClean="0"/>
              <a:t>cvjetova.</a:t>
            </a:r>
          </a:p>
          <a:p>
            <a:r>
              <a:rPr lang="hr-HR" dirty="0" smtClean="0"/>
              <a:t>Maslačak je zeljasta biljka s dugoljastim, </a:t>
            </a:r>
            <a:r>
              <a:rPr lang="hr-HR" dirty="0" err="1" smtClean="0"/>
              <a:t>pilasto</a:t>
            </a:r>
            <a:r>
              <a:rPr lang="hr-HR" dirty="0" smtClean="0"/>
              <a:t> nazubljenim prizemnim listovima složenim u </a:t>
            </a:r>
            <a:r>
              <a:rPr lang="hr-HR" dirty="0" smtClean="0"/>
              <a:t>skup.</a:t>
            </a:r>
          </a:p>
          <a:p>
            <a:r>
              <a:rPr lang="hr-HR" dirty="0" smtClean="0"/>
              <a:t> </a:t>
            </a:r>
            <a:r>
              <a:rPr lang="hr-HR" dirty="0" smtClean="0"/>
              <a:t>Korijen je jak, slabo razgranat, valjkast, dužine do 20 cm. Iz sredine </a:t>
            </a:r>
            <a:r>
              <a:rPr lang="hr-HR" dirty="0" smtClean="0"/>
              <a:t>skupa </a:t>
            </a:r>
            <a:r>
              <a:rPr lang="hr-HR" dirty="0" smtClean="0"/>
              <a:t>listova razvija se cjevasta cvjetna stabljika, visoka do 30 cm, na čijem se vrhu nalazi žuta cvjetna glavica.</a:t>
            </a:r>
          </a:p>
          <a:p>
            <a:endParaRPr lang="hr-HR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1785950" cy="13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571876"/>
            <a:ext cx="1214446" cy="168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Kao ljekovita biljka, neven se od davnina koristi za liječenje raznih kožnih bolesti i tegoba.</a:t>
            </a:r>
          </a:p>
          <a:p>
            <a:r>
              <a:rPr lang="hr-HR" dirty="0" smtClean="0"/>
              <a:t>Neven </a:t>
            </a:r>
            <a:r>
              <a:rPr lang="hr-HR" dirty="0" smtClean="0"/>
              <a:t>potiče prokrvljenost i razvoj novih stanica, pa se koristi za zacjeljivanje rana. Upotrebljava se izvana za ožiljke, upale vena, hemoroide i kožne </a:t>
            </a:r>
            <a:r>
              <a:rPr lang="hr-HR" dirty="0" smtClean="0"/>
              <a:t>bolesti. Čaj </a:t>
            </a:r>
            <a:r>
              <a:rPr lang="hr-HR" dirty="0" smtClean="0"/>
              <a:t>od nevena pomaže regulirati mjesečnicu.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6899A5-27AC-4332-BF1D-F89853A0F0E7}" type="datetime1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AE164-1FB2-4B0F-9A0F-20C5151CED47}" type="slidenum">
              <a:rPr lang="hr-HR" smtClean="0"/>
              <a:pPr/>
              <a:t>9</a:t>
            </a:fld>
            <a:endParaRPr lang="hr-H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357694"/>
            <a:ext cx="1500198" cy="20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643446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656</Words>
  <Application>Microsoft Office PowerPoint</Application>
  <PresentationFormat>Prikaz na zaslonu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Oriel</vt:lpstr>
      <vt:lpstr>Stolisnik,menta, maslačak i neven</vt:lpstr>
      <vt:lpstr>Slajd sadržaj</vt:lpstr>
      <vt:lpstr>Stolisnik-ljekovita svojstva</vt:lpstr>
      <vt:lpstr>Stolisnik-izgled</vt:lpstr>
      <vt:lpstr>Metvica(menta ili pepermint)</vt:lpstr>
      <vt:lpstr>Metvica-izgled</vt:lpstr>
      <vt:lpstr>Maslačak</vt:lpstr>
      <vt:lpstr>Maslačak-izgled</vt:lpstr>
      <vt:lpstr>Neven</vt:lpstr>
      <vt:lpstr>Neven-izgled</vt:lpstr>
      <vt:lpstr>Slajd 11</vt:lpstr>
      <vt:lpstr>Po čemu je stolisnik dobio ime?</vt:lpstr>
      <vt:lpstr>Što se najčešće radi od metvice?</vt:lpstr>
      <vt:lpstr>Koji dio maslačka sadrži najviše ljekovitih svojstva?</vt:lpstr>
      <vt:lpstr>Koje je boje neven?</vt:lpstr>
      <vt:lpstr>Bravo! Točan odgovor!</vt:lpstr>
      <vt:lpstr>Pogrešan odgovor!</vt:lpstr>
      <vt:lpstr>Slajd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xry</dc:creator>
  <cp:lastModifiedBy>xry</cp:lastModifiedBy>
  <cp:revision>12</cp:revision>
  <dcterms:created xsi:type="dcterms:W3CDTF">2013-01-28T11:28:01Z</dcterms:created>
  <dcterms:modified xsi:type="dcterms:W3CDTF">2013-02-04T11:27:11Z</dcterms:modified>
</cp:coreProperties>
</file>