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60" r:id="rId5"/>
    <p:sldId id="263" r:id="rId6"/>
    <p:sldId id="264" r:id="rId7"/>
    <p:sldId id="262" r:id="rId8"/>
    <p:sldId id="259" r:id="rId9"/>
    <p:sldId id="258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C59A-F54F-4323-B09E-47B554778510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A71-D88A-4A8C-BBB1-422B51D845F4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C59A-F54F-4323-B09E-47B554778510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A71-D88A-4A8C-BBB1-422B51D845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C59A-F54F-4323-B09E-47B554778510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A71-D88A-4A8C-BBB1-422B51D845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C59A-F54F-4323-B09E-47B554778510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A71-D88A-4A8C-BBB1-422B51D845F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C59A-F54F-4323-B09E-47B554778510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A71-D88A-4A8C-BBB1-422B51D845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C59A-F54F-4323-B09E-47B554778510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A71-D88A-4A8C-BBB1-422B51D845F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C59A-F54F-4323-B09E-47B554778510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A71-D88A-4A8C-BBB1-422B51D845F4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C59A-F54F-4323-B09E-47B554778510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A71-D88A-4A8C-BBB1-422B51D845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C59A-F54F-4323-B09E-47B554778510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A71-D88A-4A8C-BBB1-422B51D845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C59A-F54F-4323-B09E-47B554778510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A71-D88A-4A8C-BBB1-422B51D845F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C59A-F54F-4323-B09E-47B554778510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A71-D88A-4A8C-BBB1-422B51D845F4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EC59A-F54F-4323-B09E-47B554778510}" type="datetimeFigureOut">
              <a:rPr lang="hr-HR" smtClean="0"/>
              <a:t>24.3.2017.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E27A71-D88A-4A8C-BBB1-422B51D845F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Sve o nizinskom zavičaju</a:t>
            </a:r>
            <a:endParaRPr lang="hr-H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17581" y="1844824"/>
            <a:ext cx="7175351" cy="3080633"/>
          </a:xfrm>
        </p:spPr>
        <p:txBody>
          <a:bodyPr/>
          <a:lstStyle/>
          <a:p>
            <a:r>
              <a:rPr lang="hr-HR" sz="6600" dirty="0" smtClean="0">
                <a:solidFill>
                  <a:schemeClr val="accent4">
                    <a:lumMod val="75000"/>
                  </a:schemeClr>
                </a:solidFill>
              </a:rPr>
              <a:t>Nizinski zavičaj</a:t>
            </a:r>
            <a:endParaRPr lang="hr-HR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65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lik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2" r="6222"/>
          <a:stretch>
            <a:fillRect/>
          </a:stretch>
        </p:blipFill>
        <p:spPr/>
      </p:pic>
      <p:sp>
        <p:nvSpPr>
          <p:cNvPr id="3" name="Rezervirano mjesto teksta 2"/>
          <p:cNvSpPr>
            <a:spLocks noGrp="1"/>
          </p:cNvSpPr>
          <p:nvPr>
            <p:ph type="body" sz="half" idx="2"/>
          </p:nvPr>
        </p:nvSpPr>
        <p:spPr>
          <a:xfrm>
            <a:off x="683568" y="1052736"/>
            <a:ext cx="3694114" cy="2163020"/>
          </a:xfrm>
        </p:spPr>
        <p:txBody>
          <a:bodyPr>
            <a:noAutofit/>
          </a:bodyPr>
          <a:lstStyle/>
          <a:p>
            <a:pPr lvl="1"/>
            <a:r>
              <a:rPr lang="hr-HR" sz="2800" dirty="0" smtClean="0"/>
              <a:t>U nizinskim krajevima industrija čini znatan dio gospodarstva,a razvila se pretežno u gradovima</a:t>
            </a:r>
            <a:endParaRPr lang="hr-HR" sz="2400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industrija</a:t>
            </a:r>
            <a:endParaRPr lang="hr-H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76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839095" y="116632"/>
            <a:ext cx="3636085" cy="2664295"/>
          </a:xfrm>
        </p:spPr>
        <p:txBody>
          <a:bodyPr/>
          <a:lstStyle/>
          <a:p>
            <a:r>
              <a:rPr lang="hr-HR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NASELJA NIZINSKIH KRAJEVA</a:t>
            </a:r>
            <a:endParaRPr lang="hr-HR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Rezervirano mjesto sadržaja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772816"/>
            <a:ext cx="4032448" cy="4248472"/>
          </a:xfrm>
        </p:spPr>
      </p:pic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U nizinskim krajevima mnogi su predjeli bili izloženi poplavama</a:t>
            </a:r>
            <a:r>
              <a:rPr lang="hr-HR" sz="2400" dirty="0" smtClean="0"/>
              <a:t>. Zato </a:t>
            </a:r>
            <a:r>
              <a:rPr lang="hr-HR" sz="2400" dirty="0" smtClean="0"/>
              <a:t>nisu bili pogodni za naseljavanje</a:t>
            </a:r>
            <a:r>
              <a:rPr lang="hr-HR" sz="2400" dirty="0" smtClean="0"/>
              <a:t>. Izgrađen </a:t>
            </a:r>
            <a:r>
              <a:rPr lang="hr-HR" sz="2400" dirty="0" smtClean="0"/>
              <a:t>je velik broj naselja,uglavnom </a:t>
            </a:r>
            <a:r>
              <a:rPr lang="hr-HR" sz="2400" dirty="0" smtClean="0">
                <a:solidFill>
                  <a:schemeClr val="accent3">
                    <a:lumMod val="75000"/>
                  </a:schemeClr>
                </a:solidFill>
              </a:rPr>
              <a:t>SELA</a:t>
            </a:r>
            <a:endParaRPr lang="hr-HR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04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323528" y="4077072"/>
            <a:ext cx="6383538" cy="2592288"/>
          </a:xfrm>
        </p:spPr>
        <p:txBody>
          <a:bodyPr/>
          <a:lstStyle/>
          <a:p>
            <a:pPr algn="ctr"/>
            <a:r>
              <a:rPr lang="hr-HR" sz="2800" dirty="0" smtClean="0"/>
              <a:t>Najveće </a:t>
            </a:r>
            <a:r>
              <a:rPr lang="hr-HR" sz="2800" dirty="0" smtClean="0"/>
              <a:t>grad istočnih </a:t>
            </a:r>
            <a:r>
              <a:rPr lang="hr-HR" sz="2800" dirty="0" smtClean="0"/>
              <a:t>nizinskih </a:t>
            </a:r>
            <a:r>
              <a:rPr lang="hr-HR" sz="2800" dirty="0" smtClean="0"/>
              <a:t>krajeva je  </a:t>
            </a:r>
            <a:r>
              <a:rPr lang="hr-HR" sz="2800" dirty="0" smtClean="0">
                <a:solidFill>
                  <a:schemeClr val="accent3">
                    <a:lumMod val="75000"/>
                  </a:schemeClr>
                </a:solidFill>
              </a:rPr>
              <a:t>Osijek</a:t>
            </a:r>
            <a:r>
              <a:rPr lang="hr-HR" sz="2800" dirty="0" smtClean="0"/>
              <a:t>. Industrijsko </a:t>
            </a:r>
            <a:r>
              <a:rPr lang="hr-HR" sz="2800" dirty="0" smtClean="0"/>
              <a:t>je i kulturno središte ravničarskoga kraja u kojem su se još razvili </a:t>
            </a:r>
            <a:r>
              <a:rPr lang="hr-HR" sz="2800" dirty="0" smtClean="0">
                <a:solidFill>
                  <a:srgbClr val="92D050"/>
                </a:solidFill>
              </a:rPr>
              <a:t>Vukovar</a:t>
            </a:r>
            <a:r>
              <a:rPr lang="hr-HR" sz="2800" dirty="0" smtClean="0"/>
              <a:t>,</a:t>
            </a:r>
            <a:r>
              <a:rPr lang="hr-HR" sz="2800" dirty="0" smtClean="0">
                <a:solidFill>
                  <a:srgbClr val="92D050"/>
                </a:solidFill>
              </a:rPr>
              <a:t>Vinkovci</a:t>
            </a:r>
            <a:r>
              <a:rPr lang="hr-HR" sz="2800" dirty="0" smtClean="0"/>
              <a:t> i </a:t>
            </a:r>
            <a:r>
              <a:rPr lang="hr-HR" sz="2800" dirty="0" smtClean="0">
                <a:solidFill>
                  <a:srgbClr val="92D050"/>
                </a:solidFill>
              </a:rPr>
              <a:t>Đakovo</a:t>
            </a:r>
            <a:endParaRPr lang="hr-HR" sz="2800" dirty="0">
              <a:solidFill>
                <a:srgbClr val="92D050"/>
              </a:solidFill>
            </a:endParaRPr>
          </a:p>
        </p:txBody>
      </p:sp>
      <p:pic>
        <p:nvPicPr>
          <p:cNvPr id="10" name="Rezervirano mjesto slike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2" r="6222"/>
          <a:stretch>
            <a:fillRect/>
          </a:stretch>
        </p:blipFill>
        <p:spPr>
          <a:xfrm>
            <a:off x="4788024" y="692696"/>
            <a:ext cx="4114800" cy="3127806"/>
          </a:xfr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08720"/>
            <a:ext cx="3816424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97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1043608" y="764704"/>
            <a:ext cx="3346704" cy="347472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4"/>
          </p:nvPr>
        </p:nvSpPr>
        <p:spPr>
          <a:xfrm>
            <a:off x="4572000" y="692696"/>
            <a:ext cx="3346704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hr-HR" sz="2800" dirty="0" smtClean="0"/>
              <a:t>Tijekom duge povijesti nastajale su i prožimale se mnoge kulture</a:t>
            </a:r>
            <a:r>
              <a:rPr lang="hr-HR" sz="2800" dirty="0" smtClean="0"/>
              <a:t>. Neke </a:t>
            </a:r>
            <a:r>
              <a:rPr lang="hr-HR" sz="2800" dirty="0" smtClean="0"/>
              <a:t>su </a:t>
            </a:r>
            <a:r>
              <a:rPr lang="hr-HR" sz="2800" dirty="0" smtClean="0"/>
              <a:t>nestale</a:t>
            </a:r>
            <a:r>
              <a:rPr lang="hr-HR" sz="2800" dirty="0" smtClean="0"/>
              <a:t>, a druge su ostavile dubok trag</a:t>
            </a:r>
            <a:endParaRPr lang="hr-HR" sz="2800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>
                <a:solidFill>
                  <a:srgbClr val="92D050"/>
                </a:solidFill>
              </a:rPr>
              <a:t>POVIJESNE I KULTURNE ZNAMENITOSTI NIZINSKIH KRAJEVA</a:t>
            </a:r>
            <a:endParaRPr lang="hr-HR" sz="4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1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04664"/>
            <a:ext cx="4896544" cy="5976664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99592" y="1412776"/>
            <a:ext cx="3388660" cy="4296552"/>
          </a:xfrm>
        </p:spPr>
        <p:txBody>
          <a:bodyPr>
            <a:noAutofit/>
          </a:bodyPr>
          <a:lstStyle/>
          <a:p>
            <a:r>
              <a:rPr lang="hr-HR" sz="2400" dirty="0" smtClean="0"/>
              <a:t>Iz davne prošlosti ističe se nalazište VUČEDOL pokraj Vukovara</a:t>
            </a:r>
            <a:r>
              <a:rPr lang="hr-HR" sz="2400" dirty="0" smtClean="0"/>
              <a:t>. Jedna </a:t>
            </a:r>
            <a:r>
              <a:rPr lang="hr-HR" sz="2400" dirty="0" smtClean="0"/>
              <a:t>je od pronađenih predmeta iz tog doba glasovita JAREBICA. Najviše tragova iz starijeg razdoblja ostavili su Rimljani</a:t>
            </a:r>
            <a:r>
              <a:rPr lang="hr-HR" sz="2400" dirty="0" smtClean="0"/>
              <a:t>. Osnivali </a:t>
            </a:r>
            <a:r>
              <a:rPr lang="hr-HR" sz="2400" dirty="0" smtClean="0"/>
              <a:t>su gradove i povezivali ih dobrim cestama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90798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CRKVE,UTVRDE</a:t>
            </a:r>
            <a:r>
              <a:rPr lang="hr-HR" dirty="0" smtClean="0"/>
              <a:t> I GRADOVI</a:t>
            </a:r>
            <a:endParaRPr lang="hr-HR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836712"/>
            <a:ext cx="3438152" cy="3600400"/>
          </a:xfrm>
        </p:spPr>
      </p:pic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Tijekom mnogih stoljeća grade se utvrđeni </a:t>
            </a:r>
            <a:r>
              <a:rPr lang="hr-HR" dirty="0" smtClean="0"/>
              <a:t>gradovi. Crkve, samostani, vlastelinski </a:t>
            </a:r>
            <a:r>
              <a:rPr lang="hr-HR" dirty="0" smtClean="0"/>
              <a:t>dvorci,velike vojne utvrde i drugo.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884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Drvo kao građevni materijal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620688"/>
            <a:ext cx="3802385" cy="3456383"/>
          </a:xfrm>
        </p:spPr>
      </p:pic>
      <p:sp>
        <p:nvSpPr>
          <p:cNvPr id="4" name="Rezervirano mjesto sadržaja 3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hr-HR" sz="2800" dirty="0" smtClean="0"/>
              <a:t>U krajevima bogatim hrastovom šumom gradile su se </a:t>
            </a:r>
            <a:r>
              <a:rPr lang="hr-HR" sz="2800" dirty="0" smtClean="0">
                <a:solidFill>
                  <a:srgbClr val="92D050"/>
                </a:solidFill>
              </a:rPr>
              <a:t>drvene kuće</a:t>
            </a:r>
            <a:r>
              <a:rPr lang="hr-HR" sz="2800" dirty="0" smtClean="0"/>
              <a:t> i </a:t>
            </a:r>
            <a:r>
              <a:rPr lang="hr-HR" sz="2800" dirty="0" smtClean="0">
                <a:solidFill>
                  <a:srgbClr val="92D050"/>
                </a:solidFill>
              </a:rPr>
              <a:t>crkve</a:t>
            </a:r>
            <a:r>
              <a:rPr lang="hr-HR" sz="2800" dirty="0" smtClean="0">
                <a:solidFill>
                  <a:srgbClr val="92D050"/>
                </a:solidFill>
              </a:rPr>
              <a:t>. </a:t>
            </a:r>
            <a:r>
              <a:rPr lang="hr-HR" sz="2800" dirty="0" smtClean="0">
                <a:solidFill>
                  <a:schemeClr val="tx1"/>
                </a:solidFill>
              </a:rPr>
              <a:t>Po </a:t>
            </a:r>
            <a:r>
              <a:rPr lang="hr-HR" sz="2800" dirty="0" smtClean="0">
                <a:solidFill>
                  <a:schemeClr val="tx1"/>
                </a:solidFill>
              </a:rPr>
              <a:t>tome se ističe </a:t>
            </a:r>
            <a:r>
              <a:rPr lang="hr-HR" sz="2800" dirty="0" smtClean="0">
                <a:solidFill>
                  <a:schemeClr val="tx1"/>
                </a:solidFill>
              </a:rPr>
              <a:t>Posavina oko Siska</a:t>
            </a:r>
            <a:endParaRPr lang="hr-HR" sz="2800" dirty="0">
              <a:solidFill>
                <a:srgbClr val="92D050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611560" y="45811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Hrastova šuma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1152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Narodne nošnje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NARODNA NOŠNJA</a:t>
            </a:r>
            <a:r>
              <a:rPr lang="hr-HR" dirty="0" smtClean="0"/>
              <a:t>, odjeća </a:t>
            </a:r>
            <a:r>
              <a:rPr lang="hr-HR" dirty="0" smtClean="0"/>
              <a:t>koju su nekada nosili na selu</a:t>
            </a:r>
            <a:r>
              <a:rPr lang="hr-HR" dirty="0" smtClean="0"/>
              <a:t>, bogata </a:t>
            </a:r>
            <a:r>
              <a:rPr lang="hr-HR" dirty="0" smtClean="0"/>
              <a:t>je ukrasima i vezom. Danas se nosi na </a:t>
            </a:r>
            <a:r>
              <a:rPr lang="hr-HR" dirty="0" smtClean="0">
                <a:solidFill>
                  <a:srgbClr val="92D050"/>
                </a:solidFill>
              </a:rPr>
              <a:t>folklornim </a:t>
            </a:r>
            <a:r>
              <a:rPr lang="hr-HR" dirty="0" smtClean="0">
                <a:solidFill>
                  <a:srgbClr val="92D050"/>
                </a:solidFill>
              </a:rPr>
              <a:t>priredbama</a:t>
            </a:r>
            <a:r>
              <a:rPr lang="hr-HR" dirty="0" smtClean="0"/>
              <a:t>, primjerice </a:t>
            </a:r>
            <a:r>
              <a:rPr lang="hr-HR" dirty="0" smtClean="0"/>
              <a:t>na poznatim </a:t>
            </a:r>
            <a:r>
              <a:rPr lang="hr-HR" dirty="0" smtClean="0">
                <a:solidFill>
                  <a:srgbClr val="92D050"/>
                </a:solidFill>
              </a:rPr>
              <a:t>Vinkovačkim jesenima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774" y="620689"/>
            <a:ext cx="4160713" cy="3672408"/>
          </a:xfrm>
        </p:spPr>
      </p:pic>
    </p:spTree>
    <p:extLst>
      <p:ext uri="{BB962C8B-B14F-4D97-AF65-F5344CB8AC3E}">
        <p14:creationId xmlns:p14="http://schemas.microsoft.com/office/powerpoint/2010/main" val="232663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Znamenite osobe</a:t>
            </a:r>
            <a:endParaRPr lang="hr-HR" dirty="0">
              <a:solidFill>
                <a:srgbClr val="92D050"/>
              </a:solidFill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20688"/>
            <a:ext cx="2538809" cy="3272439"/>
          </a:xfrm>
        </p:spPr>
      </p:pic>
      <p:sp>
        <p:nvSpPr>
          <p:cNvPr id="4" name="Rezervirano mjesto sadržaja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 smtClean="0"/>
              <a:t>U nizinskim krajevima </a:t>
            </a:r>
            <a:r>
              <a:rPr lang="hr-HR" dirty="0" smtClean="0"/>
              <a:t>naše </a:t>
            </a:r>
            <a:r>
              <a:rPr lang="hr-HR" dirty="0" smtClean="0"/>
              <a:t>domovine rođene su mnoge znamenite osobe:</a:t>
            </a:r>
            <a:r>
              <a:rPr lang="hr-HR" dirty="0" smtClean="0">
                <a:solidFill>
                  <a:srgbClr val="92D050"/>
                </a:solidFill>
              </a:rPr>
              <a:t>Josip Juraj Strossmayer</a:t>
            </a:r>
            <a:r>
              <a:rPr lang="hr-HR" dirty="0" smtClean="0"/>
              <a:t>-biskup</a:t>
            </a:r>
            <a:r>
              <a:rPr lang="hr-HR" dirty="0" smtClean="0"/>
              <a:t>, političar </a:t>
            </a:r>
            <a:r>
              <a:rPr lang="hr-HR" dirty="0" smtClean="0"/>
              <a:t>i kulturni djelatnik</a:t>
            </a:r>
            <a:r>
              <a:rPr lang="hr-HR" dirty="0" smtClean="0"/>
              <a:t>, Josip Kozarac-književnik  </a:t>
            </a:r>
            <a:r>
              <a:rPr lang="hr-HR" dirty="0" smtClean="0"/>
              <a:t>i drugi.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21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VARAŽDIN</a:t>
            </a:r>
            <a:endParaRPr lang="hr-HR" dirty="0">
              <a:solidFill>
                <a:srgbClr val="92D050"/>
              </a:solidFill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6624736" cy="3744416"/>
          </a:xfrm>
        </p:spPr>
      </p:pic>
    </p:spTree>
    <p:extLst>
      <p:ext uri="{BB962C8B-B14F-4D97-AF65-F5344CB8AC3E}">
        <p14:creationId xmlns:p14="http://schemas.microsoft.com/office/powerpoint/2010/main" val="417389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839095" y="332656"/>
            <a:ext cx="3636085" cy="3135637"/>
          </a:xfrm>
        </p:spPr>
        <p:txBody>
          <a:bodyPr/>
          <a:lstStyle/>
          <a:p>
            <a:r>
              <a:rPr lang="hr-HR" dirty="0" smtClean="0"/>
              <a:t>Nizinski krajevi u Hrvatskoj se </a:t>
            </a:r>
            <a:r>
              <a:rPr lang="hr-HR" dirty="0" smtClean="0"/>
              <a:t>prostiru </a:t>
            </a:r>
            <a:r>
              <a:rPr lang="hr-HR" dirty="0" smtClean="0"/>
              <a:t>između rijeka </a:t>
            </a:r>
            <a:r>
              <a:rPr lang="hr-HR" dirty="0" smtClean="0"/>
              <a:t>Mure, </a:t>
            </a:r>
            <a:r>
              <a:rPr lang="hr-HR" dirty="0" smtClean="0"/>
              <a:t>Save Drave i Dunava</a:t>
            </a:r>
            <a:endParaRPr lang="hr-HR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925" y="2255044"/>
            <a:ext cx="2466975" cy="1847850"/>
          </a:xfrm>
        </p:spPr>
      </p:pic>
      <p:sp>
        <p:nvSpPr>
          <p:cNvPr id="6" name="Rezervirano mjesto teksta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10946"/>
            <a:ext cx="4499992" cy="294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37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515910" y="164316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solidFill>
                  <a:srgbClr val="7030A0"/>
                </a:solidFill>
              </a:rPr>
              <a:t>Izradila:Lana Špoljar</a:t>
            </a:r>
            <a:endParaRPr lang="hr-HR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06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5400" dirty="0" smtClean="0">
                <a:solidFill>
                  <a:schemeClr val="accent2">
                    <a:lumMod val="50000"/>
                  </a:schemeClr>
                </a:solidFill>
              </a:rPr>
              <a:t>PANONSKA </a:t>
            </a:r>
            <a:r>
              <a:rPr lang="hr-HR" sz="5400" dirty="0" smtClean="0">
                <a:solidFill>
                  <a:schemeClr val="accent2">
                    <a:lumMod val="50000"/>
                  </a:schemeClr>
                </a:solidFill>
              </a:rPr>
              <a:t>NIZINA</a:t>
            </a:r>
            <a:r>
              <a:rPr lang="hr-HR" sz="5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r-HR" sz="54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hr-HR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67" y="1674365"/>
            <a:ext cx="4010891" cy="3009207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15616" y="3645024"/>
            <a:ext cx="3388660" cy="2139518"/>
          </a:xfrm>
        </p:spPr>
        <p:txBody>
          <a:bodyPr>
            <a:noAutofit/>
          </a:bodyPr>
          <a:lstStyle/>
          <a:p>
            <a:r>
              <a:rPr lang="hr-HR" sz="3600" dirty="0" smtClean="0">
                <a:solidFill>
                  <a:srgbClr val="7030A0"/>
                </a:solidFill>
              </a:rPr>
              <a:t>Taj je prostor dio velike Panonske nizine</a:t>
            </a:r>
            <a:endParaRPr lang="hr-HR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86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13800" dirty="0" smtClean="0"/>
              <a:t>KLIMA</a:t>
            </a:r>
            <a:endParaRPr lang="hr-HR" sz="13800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                   </a:t>
            </a:r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</a:rPr>
              <a:t>PODNEBLJE</a:t>
            </a:r>
          </a:p>
          <a:p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</a:rPr>
              <a:t>Nizinski krajevi imaju umjereno toplu klimu:</a:t>
            </a:r>
          </a:p>
          <a:p>
            <a:r>
              <a:rPr lang="hr-HR" sz="4000" dirty="0" smtClean="0">
                <a:solidFill>
                  <a:schemeClr val="accent3">
                    <a:lumMod val="75000"/>
                  </a:schemeClr>
                </a:solidFill>
              </a:rPr>
              <a:t>Ljeta su topla,a</a:t>
            </a:r>
          </a:p>
          <a:p>
            <a:r>
              <a:rPr lang="hr-HR" sz="4000" dirty="0" smtClean="0">
                <a:solidFill>
                  <a:schemeClr val="accent1">
                    <a:lumMod val="75000"/>
                  </a:schemeClr>
                </a:solidFill>
              </a:rPr>
              <a:t>zime hladne</a:t>
            </a:r>
          </a:p>
          <a:p>
            <a:pPr lvl="5"/>
            <a:endParaRPr lang="hr-HR" sz="4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22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Nizinski krajevi Hrvatske pogodni su za poljodjelstvo zbog plodna tla</a:t>
            </a:r>
            <a:endParaRPr lang="hr-HR" sz="3600" dirty="0"/>
          </a:p>
        </p:txBody>
      </p:sp>
      <p:pic>
        <p:nvPicPr>
          <p:cNvPr id="9" name="Rezervirano mjesto sadržaja 8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476672"/>
            <a:ext cx="3586360" cy="3168351"/>
          </a:xfrm>
        </p:spPr>
      </p:pic>
      <p:pic>
        <p:nvPicPr>
          <p:cNvPr id="10" name="Rezervirano mjesto sadržaja 9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437" y="1124744"/>
            <a:ext cx="4194051" cy="2376263"/>
          </a:xfrm>
        </p:spPr>
      </p:pic>
    </p:spTree>
    <p:extLst>
      <p:ext uri="{BB962C8B-B14F-4D97-AF65-F5344CB8AC3E}">
        <p14:creationId xmlns:p14="http://schemas.microsoft.com/office/powerpoint/2010/main" val="123140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35696" y="5157192"/>
            <a:ext cx="3930839" cy="129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4800" dirty="0" smtClean="0"/>
              <a:t>STOČARSTVO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-2700808" y="332656"/>
            <a:ext cx="9937104" cy="3906768"/>
          </a:xfrm>
        </p:spPr>
        <p:txBody>
          <a:bodyPr>
            <a:noAutofit/>
          </a:bodyPr>
          <a:lstStyle/>
          <a:p>
            <a:pPr lvl="8"/>
            <a:r>
              <a:rPr lang="hr-HR" sz="4000" dirty="0" smtClean="0"/>
              <a:t>Stanovnici nizinskih područja bave se i stočarstvom</a:t>
            </a:r>
            <a:r>
              <a:rPr lang="hr-HR" sz="4000" dirty="0" smtClean="0"/>
              <a:t>. Najviše </a:t>
            </a:r>
            <a:r>
              <a:rPr lang="hr-HR" sz="4000" dirty="0" smtClean="0"/>
              <a:t>uzgajaju svinje,a nešto manje goveda</a:t>
            </a:r>
            <a:r>
              <a:rPr lang="hr-HR" sz="4000" dirty="0" smtClean="0"/>
              <a:t>. Osim </a:t>
            </a:r>
            <a:r>
              <a:rPr lang="hr-HR" sz="4000" dirty="0" smtClean="0"/>
              <a:t>u krajevima oko Bjelovara</a:t>
            </a:r>
            <a:endParaRPr lang="hr-HR" sz="4000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924944"/>
            <a:ext cx="5031457" cy="1984623"/>
          </a:xfrm>
        </p:spPr>
      </p:pic>
    </p:spTree>
    <p:extLst>
      <p:ext uri="{BB962C8B-B14F-4D97-AF65-F5344CB8AC3E}">
        <p14:creationId xmlns:p14="http://schemas.microsoft.com/office/powerpoint/2010/main" val="212414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1586"/>
            <a:ext cx="2466975" cy="1847850"/>
          </a:xfrm>
          <a:prstGeom prst="rect">
            <a:avLst/>
          </a:prstGeom>
        </p:spPr>
      </p:pic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3786823" cy="1143000"/>
          </a:xfrm>
        </p:spPr>
        <p:txBody>
          <a:bodyPr/>
          <a:lstStyle/>
          <a:p>
            <a:r>
              <a:rPr lang="hr-HR" sz="5400" dirty="0" smtClean="0"/>
              <a:t>Bave se i:</a:t>
            </a:r>
            <a:endParaRPr lang="hr-HR" sz="5400" dirty="0"/>
          </a:p>
        </p:txBody>
      </p:sp>
      <p:pic>
        <p:nvPicPr>
          <p:cNvPr id="8" name="Rezervirano mjesto sadržaja 7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815" y="2420888"/>
            <a:ext cx="2619375" cy="1743075"/>
          </a:xfrm>
        </p:spPr>
      </p:pic>
      <p:pic>
        <p:nvPicPr>
          <p:cNvPr id="9" name="Rezervirano mjesto sadržaja 8"/>
          <p:cNvPicPr>
            <a:picLocks noGrp="1" noChangeAspect="1"/>
          </p:cNvPicPr>
          <p:nvPr>
            <p:ph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700" y="980728"/>
            <a:ext cx="3638748" cy="2808312"/>
          </a:xfrm>
        </p:spPr>
      </p:pic>
    </p:spTree>
    <p:extLst>
      <p:ext uri="{BB962C8B-B14F-4D97-AF65-F5344CB8AC3E}">
        <p14:creationId xmlns:p14="http://schemas.microsoft.com/office/powerpoint/2010/main" val="239551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Veliku gospodarsku važnost imaju šume,posebice hrasta lužnjaka,koje daju najkvalitetnije drvo</a:t>
            </a:r>
            <a:endParaRPr lang="hr-HR" sz="3600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2736"/>
            <a:ext cx="3298899" cy="2592288"/>
          </a:xfrm>
        </p:spPr>
      </p:pic>
      <p:pic>
        <p:nvPicPr>
          <p:cNvPr id="2" name="Rezervirano mjesto sadržaja 1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762" y="980728"/>
            <a:ext cx="3447678" cy="2952328"/>
          </a:xfrm>
        </p:spPr>
      </p:pic>
    </p:spTree>
    <p:extLst>
      <p:ext uri="{BB962C8B-B14F-4D97-AF65-F5344CB8AC3E}">
        <p14:creationId xmlns:p14="http://schemas.microsoft.com/office/powerpoint/2010/main" val="320545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zervirano mjesto slike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" r="685"/>
          <a:stretch>
            <a:fillRect/>
          </a:stretch>
        </p:blipFill>
        <p:spPr>
          <a:xfrm>
            <a:off x="4644008" y="692696"/>
            <a:ext cx="4114800" cy="3272309"/>
          </a:xfrm>
        </p:spPr>
      </p:pic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>
          <a:xfrm>
            <a:off x="-828600" y="404664"/>
            <a:ext cx="6048672" cy="2952328"/>
          </a:xfrm>
        </p:spPr>
        <p:txBody>
          <a:bodyPr>
            <a:noAutofit/>
          </a:bodyPr>
          <a:lstStyle/>
          <a:p>
            <a:pPr lvl="3"/>
            <a:r>
              <a:rPr lang="hr-HR" sz="2400" dirty="0" smtClean="0">
                <a:solidFill>
                  <a:schemeClr val="accent4">
                    <a:lumMod val="50000"/>
                  </a:schemeClr>
                </a:solidFill>
              </a:rPr>
              <a:t>Prirodno su bogatstvo nizinskih krajeva </a:t>
            </a:r>
            <a:r>
              <a:rPr lang="hr-HR" sz="2400" dirty="0" smtClean="0">
                <a:solidFill>
                  <a:schemeClr val="accent4">
                    <a:lumMod val="50000"/>
                  </a:schemeClr>
                </a:solidFill>
              </a:rPr>
              <a:t>su nafta </a:t>
            </a:r>
            <a:r>
              <a:rPr lang="hr-HR" sz="2400" dirty="0" smtClean="0">
                <a:solidFill>
                  <a:schemeClr val="accent4">
                    <a:lumMod val="50000"/>
                  </a:schemeClr>
                </a:solidFill>
              </a:rPr>
              <a:t>i </a:t>
            </a:r>
            <a:r>
              <a:rPr lang="hr-HR" sz="3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accent4">
                    <a:lumMod val="50000"/>
                  </a:schemeClr>
                </a:solidFill>
              </a:rPr>
              <a:t>zemni plin</a:t>
            </a:r>
            <a:r>
              <a:rPr lang="hr-HR" sz="2400" dirty="0" smtClean="0">
                <a:solidFill>
                  <a:schemeClr val="accent4">
                    <a:lumMod val="50000"/>
                  </a:schemeClr>
                </a:solidFill>
              </a:rPr>
              <a:t>. Nafte </a:t>
            </a:r>
            <a:r>
              <a:rPr lang="hr-HR" sz="2400" dirty="0" smtClean="0">
                <a:solidFill>
                  <a:schemeClr val="accent4">
                    <a:lumMod val="50000"/>
                  </a:schemeClr>
                </a:solidFill>
              </a:rPr>
              <a:t>ima u Podravini blizu Donjeg Miholjca, u </a:t>
            </a:r>
            <a:r>
              <a:rPr lang="hr-HR" sz="2400" dirty="0" smtClean="0">
                <a:solidFill>
                  <a:schemeClr val="accent4">
                    <a:lumMod val="50000"/>
                  </a:schemeClr>
                </a:solidFill>
              </a:rPr>
              <a:t>Moslavini,oko Ivanić-</a:t>
            </a:r>
            <a:r>
              <a:rPr lang="hr-HR" sz="2400" dirty="0" err="1" smtClean="0">
                <a:solidFill>
                  <a:schemeClr val="accent4">
                    <a:lumMod val="50000"/>
                  </a:schemeClr>
                </a:solidFill>
              </a:rPr>
              <a:t>Gradaa</a:t>
            </a:r>
            <a:r>
              <a:rPr lang="hr-HR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accent4">
                    <a:lumMod val="50000"/>
                  </a:schemeClr>
                </a:solidFill>
              </a:rPr>
              <a:t>i Kutine,te južno od Vukovara</a:t>
            </a:r>
          </a:p>
          <a:p>
            <a:endParaRPr lang="hr-HR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RUDNO BOGASTVO I INDUSTRIJE</a:t>
            </a:r>
            <a:endParaRPr lang="hr-H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79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Mlazno strujanje">
  <a:themeElements>
    <a:clrScheme name="Mlazno strujanj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lazno strujanj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lazno strujanj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137</TotalTime>
  <Words>357</Words>
  <Application>Microsoft Office PowerPoint</Application>
  <PresentationFormat>Prikaz na zaslonu (4:3)</PresentationFormat>
  <Paragraphs>36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Mlazno strujanje</vt:lpstr>
      <vt:lpstr>Nizinski zavičaj</vt:lpstr>
      <vt:lpstr>Nizinski krajevi u Hrvatskoj se prostiru između rijeka Mure, Save Drave i Dunava</vt:lpstr>
      <vt:lpstr>PANONSKA NIZINA </vt:lpstr>
      <vt:lpstr>KLIMA</vt:lpstr>
      <vt:lpstr>Nizinski krajevi Hrvatske pogodni su za poljodjelstvo zbog plodna tla</vt:lpstr>
      <vt:lpstr>STOČARSTVO</vt:lpstr>
      <vt:lpstr>Bave se i:</vt:lpstr>
      <vt:lpstr>Veliku gospodarsku važnost imaju šume,posebice hrasta lužnjaka,koje daju najkvalitetnije drvo</vt:lpstr>
      <vt:lpstr>RUDNO BOGASTVO I INDUSTRIJE</vt:lpstr>
      <vt:lpstr>industrija</vt:lpstr>
      <vt:lpstr>NASELJA NIZINSKIH KRAJEVA</vt:lpstr>
      <vt:lpstr>Najveće grad istočnih nizinskih krajeva je  Osijek. Industrijsko je i kulturno središte ravničarskoga kraja u kojem su se još razvili Vukovar,Vinkovci i Đakovo</vt:lpstr>
      <vt:lpstr>POVIJESNE I KULTURNE ZNAMENITOSTI NIZINSKIH KRAJEVA</vt:lpstr>
      <vt:lpstr>PowerPointova prezentacija</vt:lpstr>
      <vt:lpstr>CRKVE,UTVRDE I GRADOVI</vt:lpstr>
      <vt:lpstr>Drvo kao građevni materijal</vt:lpstr>
      <vt:lpstr>Narodne nošnje</vt:lpstr>
      <vt:lpstr>Znamenite osobe</vt:lpstr>
      <vt:lpstr>VARAŽDIN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Nizinski zavičaj</dc:title>
  <dc:creator>Korisnik</dc:creator>
  <cp:lastModifiedBy>Korisnik</cp:lastModifiedBy>
  <cp:revision>21</cp:revision>
  <dcterms:created xsi:type="dcterms:W3CDTF">2017-02-17T12:03:07Z</dcterms:created>
  <dcterms:modified xsi:type="dcterms:W3CDTF">2017-03-24T11:25:07Z</dcterms:modified>
</cp:coreProperties>
</file>