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BD35A0F-078A-49D9-B072-F47931635018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9638177-2DA7-4C1D-970E-0D1512A74814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5A0F-078A-49D9-B072-F47931635018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8177-2DA7-4C1D-970E-0D1512A748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5A0F-078A-49D9-B072-F47931635018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8177-2DA7-4C1D-970E-0D1512A748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5A0F-078A-49D9-B072-F47931635018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8177-2DA7-4C1D-970E-0D1512A748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5A0F-078A-49D9-B072-F47931635018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8177-2DA7-4C1D-970E-0D1512A748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5A0F-078A-49D9-B072-F47931635018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8177-2DA7-4C1D-970E-0D1512A7481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5A0F-078A-49D9-B072-F47931635018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8177-2DA7-4C1D-970E-0D1512A748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5A0F-078A-49D9-B072-F47931635018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8177-2DA7-4C1D-970E-0D1512A748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5A0F-078A-49D9-B072-F47931635018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8177-2DA7-4C1D-970E-0D1512A748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5A0F-078A-49D9-B072-F47931635018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8177-2DA7-4C1D-970E-0D1512A74814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5A0F-078A-49D9-B072-F47931635018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8177-2DA7-4C1D-970E-0D1512A748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BD35A0F-078A-49D9-B072-F47931635018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9638177-2DA7-4C1D-970E-0D1512A7481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572000" y="1700808"/>
            <a:ext cx="4027984" cy="1780108"/>
          </a:xfrm>
        </p:spPr>
        <p:txBody>
          <a:bodyPr/>
          <a:lstStyle/>
          <a:p>
            <a:r>
              <a:rPr lang="hr-HR" dirty="0" smtClean="0"/>
              <a:t>Brežuljkasti zavičaj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NADAM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 SE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DA ĆE TE UŽIVATI I NEŠTO NOVO SAZNATI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8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Industrija                  prirodne</a:t>
            </a:r>
            <a:br>
              <a:rPr lang="hr-HR" dirty="0" smtClean="0"/>
            </a:br>
            <a:r>
              <a:rPr lang="hr-HR" dirty="0"/>
              <a:t> </a:t>
            </a:r>
            <a:r>
              <a:rPr lang="hr-HR" dirty="0" smtClean="0"/>
              <a:t>                        ljepote i turizma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u brežuljkastim i </a:t>
            </a:r>
            <a:r>
              <a:rPr lang="hr-HR" dirty="0"/>
              <a:t>b</a:t>
            </a:r>
            <a:r>
              <a:rPr lang="hr-HR" dirty="0" smtClean="0"/>
              <a:t>rdovitim krajevima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industrija</a:t>
            </a:r>
            <a:r>
              <a:rPr lang="hr-HR" dirty="0" smtClean="0"/>
              <a:t> nije osobito razvijena. Većinom su to manje tvornice ili pogoni</a:t>
            </a:r>
          </a:p>
          <a:p>
            <a:pPr marL="68580" indent="0">
              <a:buNone/>
            </a:pPr>
            <a:r>
              <a:rPr lang="hr-HR" dirty="0"/>
              <a:t> </a:t>
            </a:r>
            <a:r>
              <a:rPr lang="hr-HR" dirty="0" smtClean="0"/>
              <a:t> (</a:t>
            </a:r>
            <a:r>
              <a:rPr lang="hr-HR" dirty="0" smtClean="0"/>
              <a:t>ciglane,pilane </a:t>
            </a:r>
            <a:r>
              <a:rPr lang="hr-HR" dirty="0" smtClean="0"/>
              <a:t>i slično),ali ima i nekoliko većih tvornica za preradbu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prehrambenih </a:t>
            </a:r>
            <a:r>
              <a:rPr lang="hr-HR" dirty="0" err="1" smtClean="0">
                <a:solidFill>
                  <a:schemeClr val="bg2">
                    <a:lumMod val="50000"/>
                  </a:schemeClr>
                </a:solidFill>
              </a:rPr>
              <a:t>prozvoda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>
          <a:xfrm>
            <a:off x="4644008" y="2348880"/>
            <a:ext cx="3419856" cy="381642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brežuljkasti i brdoviti krajevi ističu se ljepotom krajolika, a neki su predjeli </a:t>
            </a:r>
            <a:r>
              <a:rPr lang="hr-HR" dirty="0" smtClean="0"/>
              <a:t>zaštićeni i proglašeni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parkom prirode   </a:t>
            </a:r>
            <a:r>
              <a:rPr lang="hr-HR" dirty="0" smtClean="0"/>
              <a:t>   ( Medvednica)i </a:t>
            </a:r>
            <a:r>
              <a:rPr lang="hr-HR" dirty="0" err="1" smtClean="0"/>
              <a:t>geoparkom</a:t>
            </a:r>
            <a:r>
              <a:rPr lang="hr-HR" dirty="0" smtClean="0"/>
              <a:t>                 (Papuk). </a:t>
            </a:r>
            <a:endParaRPr lang="hr-HR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U </a:t>
            </a:r>
            <a:r>
              <a:rPr lang="hr-HR" dirty="0" smtClean="0"/>
              <a:t>brežuljkastim krajevima brojne su toplice-kupališta za rekreaciju i lječilišta s toplom i ljekovitom vodom. </a:t>
            </a:r>
            <a:r>
              <a:rPr lang="hr-HR" dirty="0"/>
              <a:t>Z</a:t>
            </a:r>
            <a:r>
              <a:rPr lang="hr-HR" dirty="0" smtClean="0"/>
              <a:t>ahvaljujući tome, kao </a:t>
            </a:r>
            <a:r>
              <a:rPr lang="hr-HR" dirty="0" smtClean="0"/>
              <a:t>i mnogim znamenitostima brežuljkastog kraja , turizam se razvija u sve važniju gospodarsku granu</a:t>
            </a:r>
          </a:p>
          <a:p>
            <a:pPr>
              <a:buFont typeface="Wingdings" pitchFamily="2" charset="2"/>
              <a:buChar char="v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770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1927" y="490527"/>
            <a:ext cx="7024744" cy="169399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Naselja                </a:t>
            </a:r>
            <a:r>
              <a:rPr lang="hr-HR" dirty="0" err="1" smtClean="0"/>
              <a:t>seosk</a:t>
            </a:r>
            <a:r>
              <a:rPr lang="hr-HR" dirty="0" smtClean="0"/>
              <a:t> naselja                             </a:t>
            </a:r>
            <a:br>
              <a:rPr lang="hr-HR" dirty="0" smtClean="0"/>
            </a:br>
            <a:r>
              <a:rPr lang="hr-HR" dirty="0" smtClean="0"/>
              <a:t>brežuljkastog      brežuljkastog</a:t>
            </a:r>
            <a:br>
              <a:rPr lang="hr-HR" dirty="0" smtClean="0"/>
            </a:br>
            <a:r>
              <a:rPr lang="hr-HR" dirty="0" smtClean="0"/>
              <a:t>kraja                           kraja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042416" y="2636912"/>
            <a:ext cx="3419856" cy="302433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najčešće su naseljena zavičajna </a:t>
            </a:r>
            <a:r>
              <a:rPr lang="hr-HR" dirty="0" smtClean="0"/>
              <a:t>područja</a:t>
            </a:r>
            <a:r>
              <a:rPr lang="hr-HR" dirty="0" smtClean="0"/>
              <a:t>: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Hrvatsko zagorje</a:t>
            </a:r>
            <a:r>
              <a:rPr lang="hr-HR" dirty="0" smtClean="0"/>
              <a:t>,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gornje Međimurje </a:t>
            </a:r>
            <a:r>
              <a:rPr lang="hr-HR" dirty="0" smtClean="0"/>
              <a:t>i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prigorje</a:t>
            </a:r>
            <a:r>
              <a:rPr lang="hr-HR" dirty="0" smtClean="0"/>
              <a:t>( južno prigorje Medvednice).</a:t>
            </a:r>
          </a:p>
          <a:p>
            <a:pPr marL="6858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hr-HR" dirty="0" smtClean="0"/>
              <a:t>Slabije </a:t>
            </a:r>
            <a:r>
              <a:rPr lang="hr-HR" dirty="0" smtClean="0"/>
              <a:t>su </a:t>
            </a:r>
            <a:r>
              <a:rPr lang="hr-HR" dirty="0" smtClean="0"/>
              <a:t>naseljeni  brdoviti krajevi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Kordun</a:t>
            </a:r>
            <a:r>
              <a:rPr lang="hr-HR" dirty="0" smtClean="0"/>
              <a:t> i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Banovina</a:t>
            </a:r>
            <a:r>
              <a:rPr lang="hr-HR" dirty="0" smtClean="0"/>
              <a:t>, </a:t>
            </a:r>
            <a:r>
              <a:rPr lang="hr-HR" dirty="0" smtClean="0"/>
              <a:t>a najslabije </a:t>
            </a:r>
            <a:r>
              <a:rPr lang="hr-HR" dirty="0" smtClean="0"/>
              <a:t>viši predjeli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Žumberka</a:t>
            </a:r>
          </a:p>
          <a:p>
            <a:pPr>
              <a:buFont typeface="Wingdings" pitchFamily="2" charset="2"/>
              <a:buChar char="v"/>
            </a:pPr>
            <a:endParaRPr lang="hr-HR" dirty="0"/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endParaRPr lang="hr-HR" dirty="0"/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endParaRPr lang="hr-HR" dirty="0"/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endParaRPr lang="hr-HR" dirty="0"/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endParaRPr lang="hr-HR" dirty="0"/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endParaRPr lang="hr-HR" dirty="0"/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endParaRPr lang="hr-HR" dirty="0"/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endParaRPr lang="hr-HR" dirty="0"/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pPr>
              <a:buFont typeface="Wingdings" pitchFamily="2" charset="2"/>
              <a:buChar char="v"/>
            </a:pPr>
            <a:endParaRPr lang="hr-HR" dirty="0"/>
          </a:p>
          <a:p>
            <a:pPr>
              <a:buFont typeface="Wingdings" pitchFamily="2" charset="2"/>
              <a:buChar char="v"/>
            </a:pPr>
            <a:endParaRPr lang="hr-HR" dirty="0" smtClean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>
          <a:xfrm>
            <a:off x="4644008" y="2492896"/>
            <a:ext cx="3419856" cy="31683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hr-HR" sz="1600" dirty="0" smtClean="0"/>
              <a:t> naselja su </a:t>
            </a:r>
            <a:r>
              <a:rPr lang="hr-HR" sz="1600" dirty="0" smtClean="0"/>
              <a:t>većinom  </a:t>
            </a:r>
            <a:r>
              <a:rPr lang="hr-HR" sz="1600" dirty="0" smtClean="0"/>
              <a:t>mala i </a:t>
            </a:r>
            <a:r>
              <a:rPr lang="hr-HR" sz="1600" dirty="0" smtClean="0">
                <a:solidFill>
                  <a:schemeClr val="bg2">
                    <a:lumMod val="50000"/>
                  </a:schemeClr>
                </a:solidFill>
              </a:rPr>
              <a:t>raštrkana seoska naselja</a:t>
            </a:r>
            <a:r>
              <a:rPr lang="hr-HR" sz="16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hr-HR" sz="1600" dirty="0"/>
              <a:t> </a:t>
            </a:r>
            <a:r>
              <a:rPr lang="hr-HR" sz="1600" dirty="0" smtClean="0"/>
              <a:t>u brežuljkastim i brdovitim krajevima malo je gradova i uglavnom nisu velika. </a:t>
            </a:r>
            <a:endParaRPr lang="hr-HR" sz="1600" dirty="0" smtClean="0"/>
          </a:p>
          <a:p>
            <a:pPr>
              <a:buFont typeface="Wingdings" pitchFamily="2" charset="2"/>
              <a:buChar char="v"/>
            </a:pPr>
            <a:r>
              <a:rPr lang="hr-HR" sz="1600" dirty="0" smtClean="0"/>
              <a:t>U </a:t>
            </a:r>
            <a:r>
              <a:rPr lang="hr-HR" sz="1600" dirty="0" smtClean="0"/>
              <a:t>Hrvatskom </a:t>
            </a:r>
            <a:r>
              <a:rPr lang="hr-HR" sz="1600" dirty="0" smtClean="0"/>
              <a:t>zagorju </a:t>
            </a:r>
            <a:r>
              <a:rPr lang="hr-HR" sz="1600" dirty="0" smtClean="0"/>
              <a:t>najveće je naselje </a:t>
            </a:r>
            <a:r>
              <a:rPr lang="hr-HR" sz="1600" dirty="0" smtClean="0">
                <a:solidFill>
                  <a:schemeClr val="bg2">
                    <a:lumMod val="50000"/>
                  </a:schemeClr>
                </a:solidFill>
              </a:rPr>
              <a:t>Krapina</a:t>
            </a:r>
            <a:r>
              <a:rPr lang="hr-HR" sz="1600" dirty="0" smtClean="0"/>
              <a:t>, sjedište </a:t>
            </a:r>
            <a:r>
              <a:rPr lang="hr-HR" sz="1600" dirty="0" smtClean="0">
                <a:solidFill>
                  <a:schemeClr val="bg2">
                    <a:lumMod val="50000"/>
                  </a:schemeClr>
                </a:solidFill>
              </a:rPr>
              <a:t>županije</a:t>
            </a:r>
            <a:r>
              <a:rPr lang="hr-HR" sz="1600" dirty="0" smtClean="0"/>
              <a:t>. </a:t>
            </a:r>
            <a:endParaRPr lang="hr-HR" sz="1600" dirty="0" smtClean="0"/>
          </a:p>
          <a:p>
            <a:pPr>
              <a:buFont typeface="Wingdings" pitchFamily="2" charset="2"/>
              <a:buChar char="v"/>
            </a:pPr>
            <a:r>
              <a:rPr lang="hr-HR" sz="1600" dirty="0" smtClean="0"/>
              <a:t>Glavno </a:t>
            </a:r>
            <a:r>
              <a:rPr lang="hr-HR" sz="1600" dirty="0" smtClean="0"/>
              <a:t>naselje Korduna jeste </a:t>
            </a:r>
            <a:r>
              <a:rPr lang="hr-HR" sz="1600" dirty="0" smtClean="0">
                <a:solidFill>
                  <a:schemeClr val="bg2">
                    <a:lumMod val="50000"/>
                  </a:schemeClr>
                </a:solidFill>
              </a:rPr>
              <a:t>Slun</a:t>
            </a:r>
            <a:r>
              <a:rPr lang="hr-HR" sz="1600" dirty="0" smtClean="0"/>
              <a:t>j, a Banovine </a:t>
            </a:r>
            <a:r>
              <a:rPr lang="hr-HR" sz="1600" dirty="0" smtClean="0">
                <a:solidFill>
                  <a:schemeClr val="bg2">
                    <a:lumMod val="50000"/>
                  </a:schemeClr>
                </a:solidFill>
              </a:rPr>
              <a:t>Petrinja</a:t>
            </a:r>
            <a:r>
              <a:rPr lang="hr-HR" sz="1600" dirty="0" smtClean="0"/>
              <a:t>. U brežuljkastim krajevima ističu se još </a:t>
            </a:r>
            <a:r>
              <a:rPr lang="hr-HR" sz="1600" dirty="0" smtClean="0">
                <a:solidFill>
                  <a:schemeClr val="bg2">
                    <a:lumMod val="50000"/>
                  </a:schemeClr>
                </a:solidFill>
              </a:rPr>
              <a:t>Daruvar</a:t>
            </a:r>
            <a:r>
              <a:rPr lang="hr-HR" sz="1600" dirty="0" smtClean="0"/>
              <a:t> s poznatim toplicama i </a:t>
            </a:r>
            <a:r>
              <a:rPr lang="hr-HR" sz="1600" dirty="0" smtClean="0">
                <a:solidFill>
                  <a:schemeClr val="bg2">
                    <a:lumMod val="50000"/>
                  </a:schemeClr>
                </a:solidFill>
              </a:rPr>
              <a:t>Pakrac</a:t>
            </a:r>
            <a:r>
              <a:rPr lang="hr-HR" sz="1600" dirty="0" smtClean="0"/>
              <a:t> u podnožju Psunja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366109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64896" cy="1766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Povijesne i</a:t>
            </a:r>
            <a:br>
              <a:rPr lang="hr-HR" dirty="0" smtClean="0"/>
            </a:br>
            <a:r>
              <a:rPr lang="hr-HR" dirty="0" smtClean="0"/>
              <a:t> kulturne znamenitosti </a:t>
            </a:r>
            <a:br>
              <a:rPr lang="hr-HR" dirty="0" smtClean="0"/>
            </a:br>
            <a:r>
              <a:rPr lang="hr-HR" dirty="0" smtClean="0"/>
              <a:t> brežuljkastog kraja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601592" cy="349300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naselja brežuljkastih i brdovitih krajeva bogata su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povijesnima</a:t>
            </a:r>
            <a:r>
              <a:rPr lang="hr-HR" dirty="0" smtClean="0"/>
              <a:t> i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kulturnim znamenitostima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17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Utvrđeni vlastelinski gradovi, dvorci i ljetnikovci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među znamenitostima brežuljkastim krajevima ističu se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utvrđeni vlastelinski gradovi</a:t>
            </a:r>
            <a:r>
              <a:rPr lang="hr-HR" dirty="0" smtClean="0"/>
              <a:t>,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dvorci</a:t>
            </a:r>
            <a:r>
              <a:rPr lang="hr-HR" dirty="0" smtClean="0"/>
              <a:t> i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ljetnikovci</a:t>
            </a:r>
            <a:r>
              <a:rPr lang="hr-HR" dirty="0" smtClean="0"/>
              <a:t>, najviše ih je u Hrvatskom zagorju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posebno se među njima ističe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Trakošćan</a:t>
            </a:r>
            <a:r>
              <a:rPr lang="hr-HR" dirty="0" smtClean="0"/>
              <a:t>, stari grad utvrda koji je tijekom stoljeća dograđivan. Iznimno je vrijedan i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Veliki Tabor</a:t>
            </a:r>
            <a:r>
              <a:rPr lang="hr-HR" dirty="0" smtClean="0"/>
              <a:t>, s čvrstim kulama i zidinama.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713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Crkve i samostani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u brežuljkastim i brdovitim krajevima su brojne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crkve</a:t>
            </a:r>
            <a:r>
              <a:rPr lang="hr-HR" dirty="0" smtClean="0"/>
              <a:t> i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samostani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</a:t>
            </a:r>
            <a:r>
              <a:rPr lang="hr-HR" dirty="0" smtClean="0"/>
              <a:t>crkva u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Mariji  Bistrici </a:t>
            </a:r>
            <a:r>
              <a:rPr lang="hr-HR" dirty="0" smtClean="0"/>
              <a:t>poznato je hrvatsko svetište u kojem hodočaste tisuće vjernika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077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7024744" cy="1143000"/>
          </a:xfrm>
        </p:spPr>
        <p:txBody>
          <a:bodyPr/>
          <a:lstStyle/>
          <a:p>
            <a:r>
              <a:rPr lang="hr-HR" dirty="0" smtClean="0"/>
              <a:t>Kulturna baština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u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kulturnu baštinu </a:t>
            </a:r>
            <a:r>
              <a:rPr lang="hr-HR" dirty="0" smtClean="0"/>
              <a:t>brežuljkastih i brdovitih krajeva ubrajaju se i drevne seoske kuće, narodnih običaja i druge 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986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024744" cy="1143000"/>
          </a:xfrm>
        </p:spPr>
        <p:txBody>
          <a:bodyPr/>
          <a:lstStyle/>
          <a:p>
            <a:r>
              <a:rPr lang="hr-HR" dirty="0" smtClean="0"/>
              <a:t>Znamenite osobe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u brežuljkastim krajevima rođene su mnoge znamenite povijesne osobe: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Matej Gubec</a:t>
            </a:r>
            <a:r>
              <a:rPr lang="hr-HR" dirty="0" smtClean="0"/>
              <a:t>-vođa seljačke bune,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Antun Mihanović</a:t>
            </a:r>
            <a:r>
              <a:rPr lang="hr-HR" dirty="0" smtClean="0"/>
              <a:t>- autor pjesme </a:t>
            </a:r>
            <a:r>
              <a:rPr lang="hr-HR" dirty="0" err="1" smtClean="0"/>
              <a:t>Horvatska</a:t>
            </a:r>
            <a:r>
              <a:rPr lang="hr-HR" dirty="0" smtClean="0"/>
              <a:t> domovina,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Ljudevit Gaj</a:t>
            </a:r>
            <a:r>
              <a:rPr lang="hr-HR" dirty="0" smtClean="0"/>
              <a:t>-začetnik ilirskog pokreta i drugi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5438">
            <a:off x="5369874" y="1970505"/>
            <a:ext cx="2561677" cy="2041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3226">
            <a:off x="4740847" y="4203401"/>
            <a:ext cx="1677739" cy="20753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1209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024744" cy="1143000"/>
          </a:xfrm>
        </p:spPr>
        <p:txBody>
          <a:bodyPr/>
          <a:lstStyle/>
          <a:p>
            <a:r>
              <a:rPr lang="hr-HR" dirty="0" smtClean="0"/>
              <a:t>Reljef i položaj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043608" y="2348880"/>
            <a:ext cx="3419856" cy="349300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to je reljef brežuljkastog kraja</a:t>
            </a:r>
          </a:p>
          <a:p>
            <a:pPr>
              <a:buFont typeface="Wingdings" pitchFamily="2" charset="2"/>
              <a:buChar char="v"/>
            </a:pPr>
            <a:r>
              <a:rPr lang="hr-HR" dirty="0"/>
              <a:t>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položaj</a:t>
            </a:r>
            <a:r>
              <a:rPr lang="hr-HR" dirty="0" smtClean="0"/>
              <a:t> i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reljef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u </a:t>
            </a:r>
            <a:r>
              <a:rPr lang="hr-HR" dirty="0" smtClean="0">
                <a:solidFill>
                  <a:schemeClr val="accent4">
                    <a:lumMod val="50000"/>
                  </a:schemeClr>
                </a:solidFill>
              </a:rPr>
              <a:t>središnjem dijelu </a:t>
            </a:r>
            <a:r>
              <a:rPr lang="hr-HR" dirty="0" smtClean="0">
                <a:solidFill>
                  <a:schemeClr val="accent4">
                    <a:lumMod val="50000"/>
                  </a:schemeClr>
                </a:solidFill>
              </a:rPr>
              <a:t>Hrvatske </a:t>
            </a:r>
            <a:endParaRPr lang="hr-HR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hr-HR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brežuljkasta područja</a:t>
            </a:r>
            <a:r>
              <a:rPr lang="hr-HR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Hrvatsko zagorje,</a:t>
            </a:r>
            <a:r>
              <a:rPr lang="hr-HR" dirty="0" smtClean="0">
                <a:solidFill>
                  <a:schemeClr val="accent4">
                    <a:lumMod val="50000"/>
                  </a:schemeClr>
                </a:solidFill>
              </a:rPr>
              <a:t>dio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Međimurja</a:t>
            </a:r>
            <a:r>
              <a:rPr lang="hr-HR" dirty="0" smtClean="0">
                <a:solidFill>
                  <a:schemeClr val="accent4">
                    <a:lumMod val="50000"/>
                  </a:schemeClr>
                </a:solidFill>
              </a:rPr>
              <a:t> i </a:t>
            </a:r>
            <a:r>
              <a:rPr lang="hr-HR" dirty="0" err="1" smtClean="0">
                <a:solidFill>
                  <a:schemeClr val="bg2">
                    <a:lumMod val="50000"/>
                  </a:schemeClr>
                </a:solidFill>
              </a:rPr>
              <a:t>Vukomeričke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 gorice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348880"/>
            <a:ext cx="3419475" cy="3033819"/>
          </a:xfrm>
        </p:spPr>
      </p:pic>
    </p:spTree>
    <p:extLst>
      <p:ext uri="{BB962C8B-B14F-4D97-AF65-F5344CB8AC3E}">
        <p14:creationId xmlns:p14="http://schemas.microsoft.com/office/powerpoint/2010/main" val="1780677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24744"/>
            <a:ext cx="3384375" cy="50405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Brdovita područja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v"/>
            </a:pPr>
            <a:r>
              <a:rPr lang="hr-HR" dirty="0" smtClean="0"/>
              <a:t> Kordun,Banovina i Bilogora,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hr-HR" dirty="0"/>
              <a:t> </a:t>
            </a:r>
            <a:r>
              <a:rPr lang="hr-HR" dirty="0" smtClean="0"/>
              <a:t>gore:</a:t>
            </a:r>
            <a:r>
              <a:rPr lang="hr-HR" dirty="0"/>
              <a:t> </a:t>
            </a:r>
            <a:r>
              <a:rPr lang="hr-HR" dirty="0" smtClean="0"/>
              <a:t>Zrinska </a:t>
            </a:r>
            <a:r>
              <a:rPr lang="hr-HR" dirty="0" smtClean="0"/>
              <a:t>gora, Ivanščica, Medvednica, Žumberačka gora, Petrova gora.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687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59715" y="105273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Podneblje brežuljkastog kraja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brežuljkasti i brdoviti krajevi imaju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umjerenu toplu klimu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, što znači da nema nesnosnih vrućina,ali ni izrazito oštrih zima. </a:t>
            </a:r>
            <a:endParaRPr lang="hr-H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/>
              <a:t> </a:t>
            </a:r>
            <a:r>
              <a:rPr lang="hr-HR" dirty="0" smtClean="0"/>
              <a:t>ljeta su topla,s povremenom kišom,a zime hladne,s dosta snijega. Brežuljkasti i brdoviti krajevi imaju uglavnom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siromašna tla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45038">
            <a:off x="7209639" y="4932054"/>
            <a:ext cx="1712897" cy="14014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5839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Biljni svijet brežuljkastog kraja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/>
              <a:t> </a:t>
            </a:r>
            <a:r>
              <a:rPr lang="hr-HR" dirty="0" smtClean="0"/>
              <a:t>u brežuljkastim i brdovitim krajevima ima mnogo šuma. 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na manjim visinama prevladavaju listopadne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šume hrasta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kitnjaka</a:t>
            </a:r>
            <a:r>
              <a:rPr lang="hr-HR" dirty="0" smtClean="0"/>
              <a:t>,a </a:t>
            </a:r>
            <a:r>
              <a:rPr lang="hr-HR" dirty="0" smtClean="0"/>
              <a:t>u višim predjelima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šume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bukve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70887">
            <a:off x="1274695" y="4316463"/>
            <a:ext cx="2466975" cy="19739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0454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1143000"/>
          </a:xfrm>
        </p:spPr>
        <p:txBody>
          <a:bodyPr/>
          <a:lstStyle/>
          <a:p>
            <a:r>
              <a:rPr lang="hr-HR" dirty="0" smtClean="0"/>
              <a:t>Vode brežuljkastog kraja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u brežuljkastim i brdovitim krajevima ima dosta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rječica</a:t>
            </a:r>
            <a:r>
              <a:rPr lang="hr-HR" dirty="0" smtClean="0"/>
              <a:t> i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potoka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</a:t>
            </a:r>
            <a:r>
              <a:rPr lang="hr-HR" dirty="0" smtClean="0"/>
              <a:t>neke </a:t>
            </a:r>
            <a:r>
              <a:rPr lang="hr-HR" dirty="0" smtClean="0"/>
              <a:t>od rijeke koje protječu kroz </a:t>
            </a:r>
            <a:r>
              <a:rPr lang="hr-HR" dirty="0" smtClean="0"/>
              <a:t>brežuljkasti kraj su: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Kupa, Korana, Sutla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i Krapina.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71177">
            <a:off x="1920338" y="4365104"/>
            <a:ext cx="2664296" cy="1952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6093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68181" y="1041519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Gospodarstvo </a:t>
            </a:r>
            <a:r>
              <a:rPr lang="hr-HR" dirty="0" err="1" smtClean="0"/>
              <a:t>bržuljkastih</a:t>
            </a:r>
            <a:r>
              <a:rPr lang="hr-HR" dirty="0" smtClean="0"/>
              <a:t> krajeva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poljodjelstvo</a:t>
            </a:r>
            <a:r>
              <a:rPr lang="hr-HR" dirty="0" smtClean="0"/>
              <a:t> je važna djelatnost brežuljkastih i brdovitih krajeva. Prevladavaju mali </a:t>
            </a:r>
            <a:r>
              <a:rPr lang="hr-HR" dirty="0" smtClean="0"/>
              <a:t>zemljišni </a:t>
            </a:r>
            <a:r>
              <a:rPr lang="hr-HR" dirty="0" smtClean="0"/>
              <a:t>posjedi na kojima se ne može organizirati suvremena </a:t>
            </a:r>
            <a:r>
              <a:rPr lang="hr-HR" dirty="0" smtClean="0"/>
              <a:t>poljoprivredna </a:t>
            </a:r>
            <a:r>
              <a:rPr lang="hr-HR" dirty="0" smtClean="0"/>
              <a:t>proizvodnja.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u brežuljkastim krajevima poljodjelci najviše uzgajaju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kukuruz</a:t>
            </a:r>
            <a:r>
              <a:rPr lang="hr-HR" dirty="0" smtClean="0"/>
              <a:t>, a </a:t>
            </a:r>
            <a:r>
              <a:rPr lang="hr-HR" dirty="0" smtClean="0"/>
              <a:t>od povrća uglavnom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krumpir</a:t>
            </a:r>
            <a:r>
              <a:rPr lang="hr-HR" dirty="0" smtClean="0"/>
              <a:t> i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kupus</a:t>
            </a:r>
            <a:r>
              <a:rPr lang="hr-HR" dirty="0" smtClean="0"/>
              <a:t>. </a:t>
            </a:r>
            <a:r>
              <a:rPr lang="hr-HR" dirty="0" smtClean="0"/>
              <a:t>Uzgajaju i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voće</a:t>
            </a:r>
            <a:r>
              <a:rPr lang="hr-HR" dirty="0" smtClean="0"/>
              <a:t>(šljive, jabuke, kruške</a:t>
            </a:r>
            <a:r>
              <a:rPr lang="hr-HR" dirty="0" smtClean="0"/>
              <a:t>),obično u malim  voćnjacima u blizini kuća.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6915">
            <a:off x="6983928" y="693959"/>
            <a:ext cx="1940730" cy="1433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8959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7597" y="980728"/>
            <a:ext cx="7024744" cy="1143000"/>
          </a:xfrm>
        </p:spPr>
        <p:txBody>
          <a:bodyPr/>
          <a:lstStyle/>
          <a:p>
            <a:r>
              <a:rPr lang="hr-HR" dirty="0" smtClean="0"/>
              <a:t>Vinogradarstvo i vinarstvo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u brežuljkastim krajevima ima predjela s vrlo razvijenim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vinogradarstvo </a:t>
            </a:r>
            <a:r>
              <a:rPr lang="hr-HR" dirty="0" smtClean="0"/>
              <a:t>(uzgoj vinove loze)i vinarstvom( </a:t>
            </a:r>
            <a:r>
              <a:rPr lang="hr-HR" dirty="0" smtClean="0"/>
              <a:t>prerada </a:t>
            </a:r>
            <a:r>
              <a:rPr lang="hr-HR" dirty="0" smtClean="0"/>
              <a:t>grožđa u vino).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velika su vinogorja kutjevačko(na južnim obroncima Papuka</a:t>
            </a:r>
            <a:r>
              <a:rPr lang="hr-HR" dirty="0" smtClean="0"/>
              <a:t>), </a:t>
            </a:r>
            <a:r>
              <a:rPr lang="hr-HR" dirty="0" err="1" smtClean="0"/>
              <a:t>jaskansko</a:t>
            </a:r>
            <a:r>
              <a:rPr lang="hr-HR" dirty="0" smtClean="0"/>
              <a:t> </a:t>
            </a:r>
            <a:endParaRPr lang="hr-HR" dirty="0"/>
          </a:p>
          <a:p>
            <a:pPr marL="68580" indent="0">
              <a:buNone/>
            </a:pPr>
            <a:r>
              <a:rPr lang="hr-HR" dirty="0"/>
              <a:t> </a:t>
            </a:r>
            <a:r>
              <a:rPr lang="hr-HR" dirty="0" smtClean="0"/>
              <a:t>  (oko Jastrebarskog)</a:t>
            </a:r>
            <a:endParaRPr lang="hr-HR" dirty="0"/>
          </a:p>
          <a:p>
            <a:pPr marL="68580" indent="0">
              <a:buNone/>
            </a:pPr>
            <a:r>
              <a:rPr lang="hr-HR" dirty="0"/>
              <a:t>m</a:t>
            </a:r>
            <a:r>
              <a:rPr lang="hr-HR" dirty="0" smtClean="0"/>
              <a:t>oslavačko (</a:t>
            </a:r>
            <a:r>
              <a:rPr lang="hr-HR" dirty="0" smtClean="0"/>
              <a:t>na južnoj strani Moslavačke gore)štrigovsko</a:t>
            </a:r>
          </a:p>
          <a:p>
            <a:pPr marL="68580" indent="0">
              <a:buNone/>
            </a:pPr>
            <a:r>
              <a:rPr lang="hr-HR" dirty="0" smtClean="0"/>
              <a:t>(gornje Međimurje)i druga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8080">
            <a:off x="-270658" y="-116821"/>
            <a:ext cx="2558005" cy="17167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629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Stočarstvo        Šumarstvo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r-HR" dirty="0"/>
              <a:t> </a:t>
            </a:r>
            <a:r>
              <a:rPr lang="hr-HR" dirty="0" smtClean="0"/>
              <a:t>u brežuljkastim i brdovitim krajevima ljudi se bave i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stočarstvom</a:t>
            </a:r>
            <a:r>
              <a:rPr lang="hr-HR" dirty="0" smtClean="0"/>
              <a:t>. Uzgajaju svinje i peradi</a:t>
            </a:r>
            <a:r>
              <a:rPr lang="hr-HR" dirty="0" smtClean="0"/>
              <a:t>, rjeđe </a:t>
            </a:r>
            <a:r>
              <a:rPr lang="hr-HR" dirty="0" smtClean="0"/>
              <a:t>goveda. Brdoviti  su krajevi pogodni za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pašnjačko govedarstvo</a:t>
            </a:r>
            <a:r>
              <a:rPr lang="hr-HR" dirty="0" smtClean="0"/>
              <a:t>, </a:t>
            </a:r>
            <a:r>
              <a:rPr lang="hr-HR" dirty="0" smtClean="0"/>
              <a:t>to jest za </a:t>
            </a:r>
            <a:r>
              <a:rPr lang="hr-HR" dirty="0" err="1" smtClean="0"/>
              <a:t>napasanje</a:t>
            </a:r>
            <a:r>
              <a:rPr lang="hr-HR" dirty="0" smtClean="0"/>
              <a:t> stoke na travnatim površinama (pašnjacima).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važna gospodarska djelatnost u </a:t>
            </a:r>
            <a:r>
              <a:rPr lang="hr-HR" dirty="0"/>
              <a:t>b</a:t>
            </a:r>
            <a:r>
              <a:rPr lang="hr-HR" dirty="0" smtClean="0"/>
              <a:t>režuljkastim krajevima </a:t>
            </a:r>
            <a:r>
              <a:rPr lang="hr-HR" dirty="0" smtClean="0"/>
              <a:t>je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šumarstvo</a:t>
            </a:r>
            <a:r>
              <a:rPr lang="hr-HR" dirty="0" smtClean="0"/>
              <a:t>. Najviše se iskorištavaju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bukve</a:t>
            </a:r>
            <a:r>
              <a:rPr lang="hr-HR" dirty="0" smtClean="0"/>
              <a:t> šuma Papuka,Psunja i Zrinske gore.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1510">
            <a:off x="7506424" y="4710046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7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170</TotalTime>
  <Words>685</Words>
  <Application>Microsoft Office PowerPoint</Application>
  <PresentationFormat>Prikaz na zaslonu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Austin</vt:lpstr>
      <vt:lpstr>Brežuljkasti zavičaj</vt:lpstr>
      <vt:lpstr>Reljef i položaj</vt:lpstr>
      <vt:lpstr>Brdovita područja</vt:lpstr>
      <vt:lpstr>Podneblje brežuljkastog kraja</vt:lpstr>
      <vt:lpstr>Biljni svijet brežuljkastog kraja</vt:lpstr>
      <vt:lpstr>Vode brežuljkastog kraja </vt:lpstr>
      <vt:lpstr>Gospodarstvo bržuljkastih krajeva</vt:lpstr>
      <vt:lpstr>Vinogradarstvo i vinarstvo</vt:lpstr>
      <vt:lpstr>Stočarstvo        Šumarstvo</vt:lpstr>
      <vt:lpstr>Industrija                  prirodne                          ljepote i turizma</vt:lpstr>
      <vt:lpstr>Naselja                seosk naselja                              brežuljkastog      brežuljkastog kraja                           kraja</vt:lpstr>
      <vt:lpstr>Povijesne i  kulturne znamenitosti   brežuljkastog kraja</vt:lpstr>
      <vt:lpstr>Utvrđeni vlastelinski gradovi, dvorci i ljetnikovci</vt:lpstr>
      <vt:lpstr>Crkve i samostani</vt:lpstr>
      <vt:lpstr>Kulturna baština</vt:lpstr>
      <vt:lpstr>Znamenite osobe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Brežuljkasti zavičaj</dc:title>
  <dc:creator>Korisnik</dc:creator>
  <cp:lastModifiedBy>Korisnik</cp:lastModifiedBy>
  <cp:revision>23</cp:revision>
  <dcterms:created xsi:type="dcterms:W3CDTF">2017-02-17T12:04:18Z</dcterms:created>
  <dcterms:modified xsi:type="dcterms:W3CDTF">2017-03-24T11:36:03Z</dcterms:modified>
</cp:coreProperties>
</file>