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5D136-E5CE-4608-8AD9-EFB787AD2DE0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D592-713F-4E8F-B397-34910A5BFE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926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D592-713F-4E8F-B397-34910A5BFEB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99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83C25-684B-493C-B6AB-F6B26949B4C8}" type="datetimeFigureOut">
              <a:rPr lang="hr-HR" smtClean="0"/>
              <a:t>17.3.2017.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44B124-4DF2-4583-B61F-DE95A71594E1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BREŽULJKASTI ZAVIČAJ</a:t>
            </a:r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NADAM SE DA ĆETE UŽIVATI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60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hr-HR" dirty="0" smtClean="0"/>
              <a:t>STOČARSTVO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384376" cy="3240360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 smtClean="0"/>
              <a:t>U brežuljkastim naseljima ljudi se bave </a:t>
            </a:r>
            <a:r>
              <a:rPr lang="hr-HR" dirty="0" smtClean="0">
                <a:solidFill>
                  <a:srgbClr val="C00000"/>
                </a:solidFill>
              </a:rPr>
              <a:t>STOČARSTVOM </a:t>
            </a:r>
          </a:p>
          <a:p>
            <a:endParaRPr lang="hr-HR" dirty="0" smtClean="0"/>
          </a:p>
          <a:p>
            <a:r>
              <a:rPr lang="hr-HR" sz="2400" dirty="0" smtClean="0"/>
              <a:t>Uzgajaju peradi i govedo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3888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INDUSTRIJA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/>
          <a:lstStyle/>
          <a:p>
            <a:r>
              <a:rPr lang="hr-HR" dirty="0" smtClean="0"/>
              <a:t>U brežuljkastim krajevima </a:t>
            </a:r>
            <a:r>
              <a:rPr lang="hr-HR" dirty="0" smtClean="0">
                <a:solidFill>
                  <a:srgbClr val="C00000"/>
                </a:solidFill>
              </a:rPr>
              <a:t>INDUSTRIJA </a:t>
            </a:r>
            <a:r>
              <a:rPr lang="hr-HR" dirty="0" smtClean="0"/>
              <a:t>nije osobito razvijena</a:t>
            </a:r>
          </a:p>
          <a:p>
            <a:endParaRPr lang="hr-HR" dirty="0" smtClean="0"/>
          </a:p>
          <a:p>
            <a:r>
              <a:rPr lang="hr-HR" dirty="0" smtClean="0"/>
              <a:t>Ima malih tvornica kao što su pogoni,ciglane i pilane </a:t>
            </a:r>
          </a:p>
          <a:p>
            <a:endParaRPr lang="hr-HR" dirty="0"/>
          </a:p>
          <a:p>
            <a:r>
              <a:rPr lang="hr-HR" dirty="0" smtClean="0"/>
              <a:t>Ima i nekoliko većih tvornica,</a:t>
            </a:r>
            <a:r>
              <a:rPr lang="hr-HR" dirty="0" err="1" smtClean="0"/>
              <a:t>tvornica</a:t>
            </a:r>
            <a:r>
              <a:rPr lang="hr-HR" dirty="0" smtClean="0"/>
              <a:t> za preradu  </a:t>
            </a:r>
            <a:r>
              <a:rPr lang="hr-HR" dirty="0" smtClean="0">
                <a:solidFill>
                  <a:srgbClr val="C00000"/>
                </a:solidFill>
              </a:rPr>
              <a:t>PREHRANDBENIH PROIZVODA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5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ŠUMARSTVO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4038600" cy="309634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U brežuljkastim krajevima bave se šumarstvom </a:t>
            </a:r>
          </a:p>
          <a:p>
            <a:r>
              <a:rPr lang="hr-HR" dirty="0" smtClean="0"/>
              <a:t>Iskorištavaju se </a:t>
            </a:r>
            <a:r>
              <a:rPr lang="hr-HR" dirty="0" smtClean="0">
                <a:solidFill>
                  <a:srgbClr val="C00000"/>
                </a:solidFill>
              </a:rPr>
              <a:t>BUKOVE </a:t>
            </a:r>
            <a:r>
              <a:rPr lang="hr-HR" dirty="0" smtClean="0"/>
              <a:t>šume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675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TURIZAM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176464" cy="3960440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Brežuljkasti krajevi ističu se ljepotom krajolika</a:t>
            </a:r>
          </a:p>
          <a:p>
            <a:r>
              <a:rPr lang="hr-HR" dirty="0" smtClean="0"/>
              <a:t>Neki predjeli su zaštićeni </a:t>
            </a:r>
          </a:p>
          <a:p>
            <a:r>
              <a:rPr lang="hr-HR" dirty="0" smtClean="0"/>
              <a:t>Ima parkova prirode i </a:t>
            </a:r>
            <a:r>
              <a:rPr lang="hr-HR" dirty="0" err="1" smtClean="0"/>
              <a:t>geoparkova</a:t>
            </a:r>
            <a:endParaRPr lang="hr-HR" dirty="0" smtClean="0"/>
          </a:p>
          <a:p>
            <a:r>
              <a:rPr lang="hr-HR" dirty="0" smtClean="0"/>
              <a:t>Ima brojnih toplica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4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SEOSKA NASELJA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888432" cy="316835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244280" cy="4821283"/>
          </a:xfrm>
        </p:spPr>
        <p:txBody>
          <a:bodyPr>
            <a:normAutofit/>
          </a:bodyPr>
          <a:lstStyle/>
          <a:p>
            <a:r>
              <a:rPr lang="hr-HR" dirty="0" smtClean="0"/>
              <a:t>U brdovitim krajevima sela su mala i raštrkana</a:t>
            </a:r>
          </a:p>
          <a:p>
            <a:r>
              <a:rPr lang="hr-HR" dirty="0" smtClean="0"/>
              <a:t>Ima malo gradova,ali nisu veliki</a:t>
            </a:r>
          </a:p>
          <a:p>
            <a:r>
              <a:rPr lang="hr-HR" dirty="0" smtClean="0"/>
              <a:t>Najgušće naseljena mjesta su:</a:t>
            </a:r>
            <a:r>
              <a:rPr lang="hr-HR" dirty="0" smtClean="0">
                <a:solidFill>
                  <a:srgbClr val="C00000"/>
                </a:solidFill>
              </a:rPr>
              <a:t>HRVATSKO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C00000"/>
                </a:solidFill>
              </a:rPr>
              <a:t>ZAGORJE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C00000"/>
                </a:solidFill>
              </a:rPr>
              <a:t>GORNJE  MEĐIMURJE</a:t>
            </a:r>
            <a:r>
              <a:rPr lang="hr-HR" dirty="0" smtClean="0"/>
              <a:t> i </a:t>
            </a:r>
            <a:r>
              <a:rPr lang="hr-HR" dirty="0" smtClean="0">
                <a:solidFill>
                  <a:srgbClr val="C00000"/>
                </a:solidFill>
              </a:rPr>
              <a:t>PRIGORJE</a:t>
            </a:r>
            <a:r>
              <a:rPr lang="hr-HR" dirty="0" smtClean="0"/>
              <a:t>, slabije </a:t>
            </a:r>
            <a:r>
              <a:rPr lang="hr-HR" dirty="0" smtClean="0"/>
              <a:t>naseljena mjesta su:</a:t>
            </a:r>
            <a:r>
              <a:rPr lang="hr-HR" dirty="0" smtClean="0">
                <a:solidFill>
                  <a:srgbClr val="C00000"/>
                </a:solidFill>
              </a:rPr>
              <a:t>KORDUN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C00000"/>
                </a:solidFill>
              </a:rPr>
              <a:t>BANOVINA</a:t>
            </a:r>
            <a:r>
              <a:rPr lang="hr-HR" dirty="0" smtClean="0"/>
              <a:t> i </a:t>
            </a:r>
            <a:r>
              <a:rPr lang="hr-HR" dirty="0" smtClean="0">
                <a:solidFill>
                  <a:srgbClr val="C00000"/>
                </a:solidFill>
              </a:rPr>
              <a:t>ŽUMBERAK 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0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POVJESNE I KULTURNE ZNAMENITOSTI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4038600" cy="3024336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067944" y="1920085"/>
            <a:ext cx="4896544" cy="4434840"/>
          </a:xfrm>
        </p:spPr>
        <p:txBody>
          <a:bodyPr/>
          <a:lstStyle/>
          <a:p>
            <a:r>
              <a:rPr lang="hr-HR" dirty="0" smtClean="0"/>
              <a:t>Naselja brežuljkastih krajeva bogata su </a:t>
            </a:r>
            <a:r>
              <a:rPr lang="hr-HR" dirty="0" smtClean="0">
                <a:solidFill>
                  <a:srgbClr val="C00000"/>
                </a:solidFill>
              </a:rPr>
              <a:t>POVJESNIM</a:t>
            </a:r>
            <a:r>
              <a:rPr lang="hr-HR" dirty="0" smtClean="0"/>
              <a:t> i </a:t>
            </a:r>
            <a:r>
              <a:rPr lang="hr-HR" dirty="0" smtClean="0">
                <a:solidFill>
                  <a:srgbClr val="C00000"/>
                </a:solidFill>
              </a:rPr>
              <a:t>KULTURNIM </a:t>
            </a:r>
            <a:r>
              <a:rPr lang="hr-HR" dirty="0" smtClean="0"/>
              <a:t>znamenitostima</a:t>
            </a:r>
          </a:p>
          <a:p>
            <a:r>
              <a:rPr lang="hr-HR" dirty="0" smtClean="0"/>
              <a:t>U prošlim stoljećima izgrađene su brojne </a:t>
            </a:r>
            <a:r>
              <a:rPr lang="hr-HR" dirty="0" smtClean="0">
                <a:solidFill>
                  <a:srgbClr val="C00000"/>
                </a:solidFill>
              </a:rPr>
              <a:t>CRKVE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C00000"/>
                </a:solidFill>
              </a:rPr>
              <a:t>UTVRDE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C00000"/>
                </a:solidFill>
              </a:rPr>
              <a:t>SAMOSTANI</a:t>
            </a:r>
            <a:r>
              <a:rPr lang="hr-HR" dirty="0" smtClean="0"/>
              <a:t> i broje </a:t>
            </a:r>
            <a:r>
              <a:rPr lang="hr-HR" dirty="0"/>
              <a:t>d</a:t>
            </a:r>
            <a:r>
              <a:rPr lang="hr-HR" dirty="0" smtClean="0"/>
              <a:t>ruge </a:t>
            </a:r>
            <a:r>
              <a:rPr lang="hr-HR" dirty="0" smtClean="0"/>
              <a:t>stvari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6965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DVORCI i LJETNIKOVCI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0459"/>
            <a:ext cx="4038600" cy="3034719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60525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Među znamenitostima brežuljkastih krajeva ističu se </a:t>
            </a:r>
            <a:r>
              <a:rPr lang="hr-HR" dirty="0" smtClean="0">
                <a:solidFill>
                  <a:srgbClr val="C00000"/>
                </a:solidFill>
              </a:rPr>
              <a:t>UTVRĐENI VLASTELINSKI GRADOVI,DVORCI</a:t>
            </a:r>
            <a:r>
              <a:rPr lang="hr-HR" dirty="0" smtClean="0"/>
              <a:t> i</a:t>
            </a:r>
            <a:r>
              <a:rPr lang="hr-HR" dirty="0" smtClean="0">
                <a:solidFill>
                  <a:srgbClr val="C00000"/>
                </a:solidFill>
              </a:rPr>
              <a:t> LJETNIKOVCI</a:t>
            </a:r>
          </a:p>
          <a:p>
            <a:r>
              <a:rPr lang="hr-HR" dirty="0" smtClean="0"/>
              <a:t>Najviše ih je u Hrvatskom zagorju</a:t>
            </a:r>
          </a:p>
          <a:p>
            <a:r>
              <a:rPr lang="hr-HR" dirty="0" smtClean="0"/>
              <a:t>Neki od njih su:</a:t>
            </a:r>
            <a:r>
              <a:rPr lang="hr-HR" dirty="0" smtClean="0">
                <a:solidFill>
                  <a:srgbClr val="C00000"/>
                </a:solidFill>
              </a:rPr>
              <a:t>TRAKOŠĆAN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C00000"/>
                </a:solidFill>
              </a:rPr>
              <a:t>VELIKI TABOR</a:t>
            </a:r>
            <a:r>
              <a:rPr lang="hr-HR" dirty="0" smtClean="0"/>
              <a:t> i </a:t>
            </a:r>
            <a:r>
              <a:rPr lang="hr-HR" dirty="0" smtClean="0">
                <a:solidFill>
                  <a:srgbClr val="C00000"/>
                </a:solidFill>
              </a:rPr>
              <a:t>STARI GRAD OZALJ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9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CRKVE I SAMOSTANI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316288" cy="3456383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60525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 brežuljkastim krajevima ima mnogo starih samostana i crkvi</a:t>
            </a:r>
          </a:p>
          <a:p>
            <a:r>
              <a:rPr lang="hr-HR" dirty="0" smtClean="0"/>
              <a:t>Mnoge od njih čuvaju umjetničke i povijesne vrijednosti</a:t>
            </a:r>
          </a:p>
          <a:p>
            <a:r>
              <a:rPr lang="hr-HR" dirty="0" smtClean="0"/>
              <a:t>Jedna od crkvi je </a:t>
            </a:r>
            <a:r>
              <a:rPr lang="hr-HR" dirty="0" smtClean="0">
                <a:solidFill>
                  <a:srgbClr val="C00000"/>
                </a:solidFill>
              </a:rPr>
              <a:t>MARIJA BISTRICA 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MARIJA BISTRICA </a:t>
            </a:r>
            <a:r>
              <a:rPr lang="hr-HR" dirty="0" smtClean="0"/>
              <a:t>je poznato hrvatsko svetište u kojem hodočaste tisuće vjernika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5027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KULTURNA BAŠTINA 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032448" cy="331236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U kulturnu baštinu brežuljkastih krajeva ubrajaju se seoske drvene kućice,mlinovi,kapelice,narodni običaji…</a:t>
            </a:r>
          </a:p>
          <a:p>
            <a:r>
              <a:rPr lang="hr-HR" dirty="0" smtClean="0"/>
              <a:t>Tako je tradicija izradbe drvenih igračaka poznata u Hrvatskom zagorju još od 19 stoljeća</a:t>
            </a:r>
          </a:p>
          <a:p>
            <a:r>
              <a:rPr lang="hr-HR" dirty="0" smtClean="0"/>
              <a:t>One se čuvaju u muzejima i izradba drvenih igračaka je na UNESCO-</a:t>
            </a:r>
            <a:r>
              <a:rPr lang="hr-HR" dirty="0" err="1" smtClean="0"/>
              <a:t>vu</a:t>
            </a:r>
            <a:r>
              <a:rPr lang="hr-HR" dirty="0" smtClean="0"/>
              <a:t> popisu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835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ZNAMENITE OSOBE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2003"/>
            <a:ext cx="4038600" cy="2711631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533251"/>
          </a:xfrm>
        </p:spPr>
        <p:txBody>
          <a:bodyPr>
            <a:normAutofit/>
          </a:bodyPr>
          <a:lstStyle/>
          <a:p>
            <a:r>
              <a:rPr lang="hr-HR" dirty="0" smtClean="0"/>
              <a:t>U brežuljkastom zavičaju rođene su mnoge povijesne osobe</a:t>
            </a:r>
          </a:p>
          <a:p>
            <a:r>
              <a:rPr lang="hr-HR" dirty="0" smtClean="0"/>
              <a:t>To </a:t>
            </a:r>
            <a:r>
              <a:rPr lang="hr-HR" dirty="0" smtClean="0">
                <a:solidFill>
                  <a:srgbClr val="C00000"/>
                </a:solidFill>
              </a:rPr>
              <a:t>su:MATIJA GUBEC-</a:t>
            </a:r>
            <a:r>
              <a:rPr lang="hr-HR" dirty="0" smtClean="0"/>
              <a:t>vođa seljačke bune,</a:t>
            </a:r>
            <a:r>
              <a:rPr lang="hr-HR" dirty="0" smtClean="0">
                <a:solidFill>
                  <a:srgbClr val="C00000"/>
                </a:solidFill>
              </a:rPr>
              <a:t>ANTUN MIHANOVIĆ</a:t>
            </a:r>
            <a:r>
              <a:rPr lang="hr-HR" dirty="0" smtClean="0"/>
              <a:t>-autor </a:t>
            </a:r>
            <a:r>
              <a:rPr lang="hr-HR" dirty="0" smtClean="0">
                <a:solidFill>
                  <a:srgbClr val="C00000"/>
                </a:solidFill>
              </a:rPr>
              <a:t>HRVATSKE HIMNE,LJUDEVIT GAJ</a:t>
            </a:r>
            <a:r>
              <a:rPr lang="hr-HR" dirty="0" smtClean="0"/>
              <a:t>-začetnik ilirskog pokreta.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69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Položaj i reljef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39"/>
            <a:ext cx="4038600" cy="4366085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Brežuljkasti krajevi prevladavaju u </a:t>
            </a:r>
            <a:r>
              <a:rPr lang="hr-HR" dirty="0" smtClean="0">
                <a:solidFill>
                  <a:srgbClr val="C00000"/>
                </a:solidFill>
              </a:rPr>
              <a:t>SREDIŠNJEM DIJELU HRVATSKE</a:t>
            </a:r>
          </a:p>
          <a:p>
            <a:endParaRPr lang="hr-HR" dirty="0" smtClean="0">
              <a:solidFill>
                <a:srgbClr val="C00000"/>
              </a:solidFill>
            </a:endParaRP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Reljef  brežuljkastog kraja je u </a:t>
            </a:r>
            <a:r>
              <a:rPr lang="hr-HR" dirty="0" smtClean="0">
                <a:solidFill>
                  <a:srgbClr val="C00000"/>
                </a:solidFill>
              </a:rPr>
              <a:t>TONOVIMA SMEĐE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boje</a:t>
            </a:r>
          </a:p>
          <a:p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34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KRAJ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5480"/>
            <a:ext cx="8229600" cy="4389120"/>
          </a:xfrm>
        </p:spPr>
      </p:pic>
    </p:spTree>
    <p:extLst>
      <p:ext uri="{BB962C8B-B14F-4D97-AF65-F5344CB8AC3E}">
        <p14:creationId xmlns:p14="http://schemas.microsoft.com/office/powerpoint/2010/main" val="11863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90656" cy="1162050"/>
          </a:xfrm>
        </p:spPr>
        <p:txBody>
          <a:bodyPr/>
          <a:lstStyle/>
          <a:p>
            <a:r>
              <a:rPr lang="hr-HR" sz="4000" dirty="0" smtClean="0"/>
              <a:t>BREŽULJKASTA I BRDOVITA     </a:t>
            </a:r>
            <a:r>
              <a:rPr lang="hr-HR" sz="3200" dirty="0" smtClean="0"/>
              <a:t> </a:t>
            </a:r>
            <a:r>
              <a:rPr lang="hr-HR" sz="4000" dirty="0" smtClean="0"/>
              <a:t>PODRUČJA</a:t>
            </a:r>
            <a:endParaRPr lang="hr-HR" sz="40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251520" y="1700808"/>
            <a:ext cx="3744416" cy="4572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Brežuljkasta područja su:</a:t>
            </a:r>
            <a:r>
              <a:rPr lang="hr-HR" sz="2400" dirty="0" smtClean="0">
                <a:solidFill>
                  <a:srgbClr val="C00000"/>
                </a:solidFill>
              </a:rPr>
              <a:t>HRVATSKO ZAGORJE</a:t>
            </a:r>
            <a:r>
              <a:rPr lang="hr-HR" sz="2400" dirty="0" smtClean="0"/>
              <a:t>,dio </a:t>
            </a:r>
            <a:r>
              <a:rPr lang="hr-HR" sz="2400" dirty="0" smtClean="0">
                <a:solidFill>
                  <a:srgbClr val="C00000"/>
                </a:solidFill>
              </a:rPr>
              <a:t>MEĐIMURJA</a:t>
            </a:r>
            <a:r>
              <a:rPr lang="hr-HR" sz="2400" dirty="0" smtClean="0"/>
              <a:t> i </a:t>
            </a:r>
            <a:r>
              <a:rPr lang="hr-HR" sz="2400" dirty="0" smtClean="0">
                <a:solidFill>
                  <a:srgbClr val="C00000"/>
                </a:solidFill>
              </a:rPr>
              <a:t>VUKOMERIČKE GORICE</a:t>
            </a:r>
          </a:p>
          <a:p>
            <a:r>
              <a:rPr lang="hr-HR" sz="2400" dirty="0" smtClean="0"/>
              <a:t>Brdovita područja su:</a:t>
            </a:r>
            <a:r>
              <a:rPr lang="hr-HR" sz="2400" dirty="0" smtClean="0">
                <a:solidFill>
                  <a:srgbClr val="C00000"/>
                </a:solidFill>
              </a:rPr>
              <a:t>KORDUN</a:t>
            </a:r>
            <a:r>
              <a:rPr lang="hr-HR" sz="2400" dirty="0" smtClean="0"/>
              <a:t>,</a:t>
            </a:r>
            <a:r>
              <a:rPr lang="hr-HR" sz="2400" dirty="0" smtClean="0">
                <a:solidFill>
                  <a:srgbClr val="C00000"/>
                </a:solidFill>
              </a:rPr>
              <a:t>BANOVINA</a:t>
            </a:r>
            <a:r>
              <a:rPr lang="hr-HR" sz="2400" dirty="0" smtClean="0"/>
              <a:t> i </a:t>
            </a:r>
            <a:r>
              <a:rPr lang="hr-HR" sz="2400" dirty="0" smtClean="0">
                <a:solidFill>
                  <a:srgbClr val="C00000"/>
                </a:solidFill>
              </a:rPr>
              <a:t>BILOGORA</a:t>
            </a:r>
          </a:p>
          <a:p>
            <a:r>
              <a:rPr lang="hr-HR" sz="2400" dirty="0" smtClean="0"/>
              <a:t>Predgorja:</a:t>
            </a:r>
            <a:r>
              <a:rPr lang="hr-HR" sz="2400" dirty="0" smtClean="0">
                <a:solidFill>
                  <a:srgbClr val="C00000"/>
                </a:solidFill>
              </a:rPr>
              <a:t>MEDVEDNICA</a:t>
            </a:r>
            <a:r>
              <a:rPr lang="hr-HR" sz="2400" dirty="0" smtClean="0"/>
              <a:t>, </a:t>
            </a:r>
            <a:r>
              <a:rPr lang="hr-HR" sz="2400" dirty="0" smtClean="0">
                <a:solidFill>
                  <a:srgbClr val="C00000"/>
                </a:solidFill>
              </a:rPr>
              <a:t>ŽUMBERAČKA </a:t>
            </a:r>
            <a:r>
              <a:rPr lang="hr-HR" sz="2400" dirty="0" smtClean="0">
                <a:solidFill>
                  <a:srgbClr val="C00000"/>
                </a:solidFill>
              </a:rPr>
              <a:t>GORA</a:t>
            </a:r>
            <a:r>
              <a:rPr lang="hr-HR" sz="2400" dirty="0" smtClean="0"/>
              <a:t> i dr.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99" y="2204864"/>
            <a:ext cx="5111750" cy="3960440"/>
          </a:xfrm>
        </p:spPr>
      </p:pic>
    </p:spTree>
    <p:extLst>
      <p:ext uri="{BB962C8B-B14F-4D97-AF65-F5344CB8AC3E}">
        <p14:creationId xmlns:p14="http://schemas.microsoft.com/office/powerpoint/2010/main" val="238749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PODNEBLJE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*Brežuljkasti i brdoviti krajevi imaju </a:t>
            </a:r>
            <a:r>
              <a:rPr lang="hr-HR" dirty="0" smtClean="0">
                <a:solidFill>
                  <a:srgbClr val="C00000"/>
                </a:solidFill>
              </a:rPr>
              <a:t> UMJERENO TOPLU KLIMU</a:t>
            </a:r>
          </a:p>
          <a:p>
            <a:pPr marL="0" indent="0">
              <a:buNone/>
            </a:pPr>
            <a:r>
              <a:rPr lang="hr-HR" dirty="0" smtClean="0"/>
              <a:t>*Nemaju nanosnih vrućina ni izrazito oštrih zima</a:t>
            </a:r>
          </a:p>
          <a:p>
            <a:pPr marL="0" indent="0">
              <a:buNone/>
            </a:pPr>
            <a:r>
              <a:rPr lang="hr-HR" dirty="0" smtClean="0"/>
              <a:t>*Ljeta su topla,s povremenom kišom, a zime hladne,s dosta snijega</a:t>
            </a:r>
            <a:endParaRPr lang="hr-HR" dirty="0"/>
          </a:p>
        </p:txBody>
      </p:sp>
      <p:pic>
        <p:nvPicPr>
          <p:cNvPr id="1026" name="Picture 2" descr="C:\Users\Korisnik\Downloads\news-2014-Decembar-zima_velika_ljudi_658402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908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hr-HR" sz="4000" dirty="0" smtClean="0"/>
              <a:t>                    BILJNI SVIJET </a:t>
            </a:r>
            <a:endParaRPr lang="hr-HR" sz="40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11560" y="1628800"/>
            <a:ext cx="2743200" cy="4572000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U brežuljkastim i brdovitim krajevima ima mnogo šuma.</a:t>
            </a:r>
          </a:p>
          <a:p>
            <a:r>
              <a:rPr lang="hr-HR" sz="2400" dirty="0" smtClean="0"/>
              <a:t>Na manjim visinama prevladavaju listopadne  šume </a:t>
            </a:r>
            <a:r>
              <a:rPr lang="hr-HR" sz="2400" dirty="0" smtClean="0">
                <a:solidFill>
                  <a:srgbClr val="C00000"/>
                </a:solidFill>
              </a:rPr>
              <a:t>HRASTA KITNJAKA</a:t>
            </a:r>
            <a:r>
              <a:rPr lang="hr-HR" sz="1800" dirty="0" smtClean="0"/>
              <a:t>.</a:t>
            </a:r>
          </a:p>
          <a:p>
            <a:r>
              <a:rPr lang="hr-HR" sz="2400" dirty="0" smtClean="0"/>
              <a:t>Na višim predjelima  prevladavaju šume </a:t>
            </a:r>
            <a:r>
              <a:rPr lang="hr-HR" sz="2400" dirty="0" smtClean="0">
                <a:solidFill>
                  <a:srgbClr val="C00000"/>
                </a:solidFill>
              </a:rPr>
              <a:t>BUKVE.</a:t>
            </a:r>
            <a:endParaRPr lang="hr-HR" sz="2400" dirty="0" smtClean="0"/>
          </a:p>
          <a:p>
            <a:r>
              <a:rPr lang="hr-HR" sz="2400" dirty="0" smtClean="0"/>
              <a:t>Brežuljkasti krajevi imaju </a:t>
            </a:r>
            <a:r>
              <a:rPr lang="hr-HR" sz="2400" dirty="0" smtClean="0">
                <a:solidFill>
                  <a:srgbClr val="C00000"/>
                </a:solidFill>
              </a:rPr>
              <a:t>SIROMAŠNO TLO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4464495" cy="3672408"/>
          </a:xfrm>
        </p:spPr>
      </p:pic>
    </p:spTree>
    <p:extLst>
      <p:ext uri="{BB962C8B-B14F-4D97-AF65-F5344CB8AC3E}">
        <p14:creationId xmlns:p14="http://schemas.microsoft.com/office/powerpoint/2010/main" val="605087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2743200" cy="1162050"/>
          </a:xfrm>
        </p:spPr>
        <p:txBody>
          <a:bodyPr/>
          <a:lstStyle/>
          <a:p>
            <a:r>
              <a:rPr lang="hr-HR" sz="4000" dirty="0" smtClean="0"/>
              <a:t>    VODE</a:t>
            </a:r>
            <a:endParaRPr lang="hr-HR" sz="40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9552" y="1676400"/>
            <a:ext cx="3024336" cy="4572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 brežuljkastim  i brdovitim krajevima ima dosta </a:t>
            </a:r>
            <a:r>
              <a:rPr lang="hr-HR" sz="2800" dirty="0" smtClean="0">
                <a:solidFill>
                  <a:srgbClr val="C00000"/>
                </a:solidFill>
              </a:rPr>
              <a:t>RIJEKA</a:t>
            </a:r>
            <a:r>
              <a:rPr lang="hr-HR" sz="2800" dirty="0" smtClean="0"/>
              <a:t> i </a:t>
            </a:r>
            <a:r>
              <a:rPr lang="hr-HR" sz="2800" dirty="0" smtClean="0">
                <a:solidFill>
                  <a:srgbClr val="C00000"/>
                </a:solidFill>
              </a:rPr>
              <a:t>POTOKA</a:t>
            </a:r>
            <a:r>
              <a:rPr lang="hr-HR" sz="2800" dirty="0" smtClean="0"/>
              <a:t>.</a:t>
            </a:r>
          </a:p>
          <a:p>
            <a:r>
              <a:rPr lang="hr-HR" sz="2800" dirty="0" smtClean="0"/>
              <a:t>Neke </a:t>
            </a:r>
            <a:r>
              <a:rPr lang="hr-HR" sz="2800" dirty="0" smtClean="0"/>
              <a:t>od rijeka su:</a:t>
            </a:r>
            <a:r>
              <a:rPr lang="hr-HR" sz="2800" dirty="0" smtClean="0">
                <a:solidFill>
                  <a:srgbClr val="C00000"/>
                </a:solidFill>
              </a:rPr>
              <a:t>KUPA</a:t>
            </a:r>
            <a:r>
              <a:rPr lang="hr-HR" sz="2800" dirty="0" smtClean="0"/>
              <a:t>,</a:t>
            </a:r>
            <a:r>
              <a:rPr lang="hr-HR" sz="2800" dirty="0" smtClean="0">
                <a:solidFill>
                  <a:srgbClr val="C00000"/>
                </a:solidFill>
              </a:rPr>
              <a:t>KORANASUTLA</a:t>
            </a:r>
            <a:r>
              <a:rPr lang="hr-HR" sz="2800" dirty="0" smtClean="0"/>
              <a:t> i </a:t>
            </a:r>
            <a:r>
              <a:rPr lang="hr-HR" sz="2800" dirty="0" smtClean="0">
                <a:solidFill>
                  <a:srgbClr val="C00000"/>
                </a:solidFill>
              </a:rPr>
              <a:t>KRAPINA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2057400"/>
            <a:ext cx="5095875" cy="3810000"/>
          </a:xfrm>
        </p:spPr>
      </p:pic>
    </p:spTree>
    <p:extLst>
      <p:ext uri="{BB962C8B-B14F-4D97-AF65-F5344CB8AC3E}">
        <p14:creationId xmlns:p14="http://schemas.microsoft.com/office/powerpoint/2010/main" val="64959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847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GOSPODARSTVO BREŽULJKASTIH KRAJEVA</a:t>
            </a:r>
            <a:endParaRPr lang="hr-HR" dirty="0"/>
          </a:p>
        </p:txBody>
      </p:sp>
      <p:pic>
        <p:nvPicPr>
          <p:cNvPr id="2050" name="Picture 2" descr="C:\Users\Korisnik\Downloads\istocna-hrvatska-poljoprivr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7" y="1988840"/>
            <a:ext cx="7620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8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POLJODJELSTVO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4038600" cy="3028950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39952" y="1772816"/>
            <a:ext cx="4896544" cy="475252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U brežuljkastim krajevima poljodjelci </a:t>
            </a:r>
            <a:r>
              <a:rPr lang="hr-HR" dirty="0" smtClean="0"/>
              <a:t>uzgajaju:</a:t>
            </a:r>
            <a:r>
              <a:rPr lang="hr-HR" dirty="0" smtClean="0">
                <a:solidFill>
                  <a:srgbClr val="C00000"/>
                </a:solidFill>
              </a:rPr>
              <a:t>KUKURUZ,KRUMPIR</a:t>
            </a:r>
            <a:r>
              <a:rPr lang="hr-HR" dirty="0" smtClean="0"/>
              <a:t> </a:t>
            </a:r>
            <a:r>
              <a:rPr lang="hr-HR" dirty="0" smtClean="0"/>
              <a:t>i </a:t>
            </a:r>
            <a:r>
              <a:rPr lang="hr-HR" dirty="0" smtClean="0">
                <a:solidFill>
                  <a:srgbClr val="C00000"/>
                </a:solidFill>
              </a:rPr>
              <a:t>KUPUS  </a:t>
            </a:r>
          </a:p>
          <a:p>
            <a:r>
              <a:rPr lang="hr-HR" dirty="0" smtClean="0"/>
              <a:t>Od voća uzgajaju:</a:t>
            </a:r>
            <a:r>
              <a:rPr lang="hr-HR" dirty="0" smtClean="0">
                <a:solidFill>
                  <a:srgbClr val="C00000"/>
                </a:solidFill>
              </a:rPr>
              <a:t>ŠLJIVE,JABUKE </a:t>
            </a:r>
            <a:r>
              <a:rPr lang="hr-HR" dirty="0" smtClean="0"/>
              <a:t>i </a:t>
            </a:r>
            <a:r>
              <a:rPr lang="hr-HR" dirty="0" smtClean="0">
                <a:solidFill>
                  <a:srgbClr val="C00000"/>
                </a:solidFill>
              </a:rPr>
              <a:t>KRUŠKE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45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VINOGRADARSTVO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3180383" cy="2411601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U brežuljkastim krajevima ima predjela s razvijenim </a:t>
            </a:r>
            <a:r>
              <a:rPr lang="hr-HR" dirty="0" smtClean="0">
                <a:solidFill>
                  <a:srgbClr val="C00000"/>
                </a:solidFill>
              </a:rPr>
              <a:t>VINOGRADARSTVOM</a:t>
            </a:r>
          </a:p>
          <a:p>
            <a:r>
              <a:rPr lang="hr-HR" dirty="0" smtClean="0"/>
              <a:t>Velika vinogorja su:kutjevačko,</a:t>
            </a:r>
            <a:r>
              <a:rPr lang="hr-HR" dirty="0" err="1" smtClean="0"/>
              <a:t>jasansko</a:t>
            </a:r>
            <a:r>
              <a:rPr lang="hr-HR" dirty="0" smtClean="0"/>
              <a:t>,moslavačko i štrigovsko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3192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418</Words>
  <Application>Microsoft Office PowerPoint</Application>
  <PresentationFormat>Prikaz na zaslonu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Tijek</vt:lpstr>
      <vt:lpstr>BREŽULJKASTI ZAVIČAJ</vt:lpstr>
      <vt:lpstr>               Položaj i reljef</vt:lpstr>
      <vt:lpstr>BREŽULJKASTA I BRDOVITA      PODRUČJA</vt:lpstr>
      <vt:lpstr>PODNEBLJE</vt:lpstr>
      <vt:lpstr>                    BILJNI SVIJET </vt:lpstr>
      <vt:lpstr>    VODE</vt:lpstr>
      <vt:lpstr>GOSPODARSTVO BREŽULJKASTIH KRAJEVA</vt:lpstr>
      <vt:lpstr>      POLJODJELSTVO</vt:lpstr>
      <vt:lpstr>VINOGRADARSTVO</vt:lpstr>
      <vt:lpstr>STOČARSTVO</vt:lpstr>
      <vt:lpstr>INDUSTRIJA</vt:lpstr>
      <vt:lpstr>ŠUMARSTVO</vt:lpstr>
      <vt:lpstr>TURIZAM</vt:lpstr>
      <vt:lpstr>SEOSKA NASELJA</vt:lpstr>
      <vt:lpstr>POVJESNE I KULTURNE ZNAMENITOSTI</vt:lpstr>
      <vt:lpstr>DVORCI i LJETNIKOVCI</vt:lpstr>
      <vt:lpstr>CRKVE I SAMOSTANI</vt:lpstr>
      <vt:lpstr>KULTURNA BAŠTINA </vt:lpstr>
      <vt:lpstr>ZNAMENITE OSOBE</vt:lpstr>
      <vt:lpstr>                             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BREŽULJKASTI ZAVIČAJ</dc:title>
  <dc:creator>Korisnik</dc:creator>
  <cp:lastModifiedBy>Korisnik</cp:lastModifiedBy>
  <cp:revision>18</cp:revision>
  <dcterms:created xsi:type="dcterms:W3CDTF">2017-02-17T11:04:14Z</dcterms:created>
  <dcterms:modified xsi:type="dcterms:W3CDTF">2017-03-17T11:37:26Z</dcterms:modified>
</cp:coreProperties>
</file>