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8BE44D-BFB8-49EA-A186-A1B69EBD7376}" v="4" dt="2020-10-13T07:38:35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jan Cesar" userId="S::kristijan.cesar@skole.hr::f6b7c602-95ea-4dd9-95c7-8f6a441e0aa8" providerId="AD" clId="Web-{6B8BE44D-BFB8-49EA-A186-A1B69EBD7376}"/>
    <pc:docChg chg="modSld">
      <pc:chgData name="Kristijan Cesar" userId="S::kristijan.cesar@skole.hr::f6b7c602-95ea-4dd9-95c7-8f6a441e0aa8" providerId="AD" clId="Web-{6B8BE44D-BFB8-49EA-A186-A1B69EBD7376}" dt="2020-10-13T07:38:35.124" v="3" actId="20577"/>
      <pc:docMkLst>
        <pc:docMk/>
      </pc:docMkLst>
      <pc:sldChg chg="modSp">
        <pc:chgData name="Kristijan Cesar" userId="S::kristijan.cesar@skole.hr::f6b7c602-95ea-4dd9-95c7-8f6a441e0aa8" providerId="AD" clId="Web-{6B8BE44D-BFB8-49EA-A186-A1B69EBD7376}" dt="2020-10-13T07:38:35.124" v="2" actId="20577"/>
        <pc:sldMkLst>
          <pc:docMk/>
          <pc:sldMk cId="3770981964" sldId="262"/>
        </pc:sldMkLst>
        <pc:spChg chg="mod">
          <ac:chgData name="Kristijan Cesar" userId="S::kristijan.cesar@skole.hr::f6b7c602-95ea-4dd9-95c7-8f6a441e0aa8" providerId="AD" clId="Web-{6B8BE44D-BFB8-49EA-A186-A1B69EBD7376}" dt="2020-10-13T07:38:35.124" v="2" actId="20577"/>
          <ac:spMkLst>
            <pc:docMk/>
            <pc:sldMk cId="3770981964" sldId="262"/>
            <ac:spMk id="3" creationId="{E79ABD73-B8F3-405F-B473-E799A05C92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8185D8-7259-4AFA-A907-C24429CE80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/>
              <a:t>Bitka za Vukovar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4319F7D-1EF4-4149-BF8C-2782EFC227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Izradio: Tin Žitnjak 6.a</a:t>
            </a:r>
          </a:p>
        </p:txBody>
      </p:sp>
    </p:spTree>
    <p:extLst>
      <p:ext uri="{BB962C8B-B14F-4D97-AF65-F5344CB8AC3E}">
        <p14:creationId xmlns:p14="http://schemas.microsoft.com/office/powerpoint/2010/main" val="87255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C6637067-7E58-495A-BC38-56D47934B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hr-HR" dirty="0"/>
              <a:t>Osnovno o bitci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1026" name="Picture 2" descr="Branitelji zbog 'Bitke za Vukovar' dižu kaznenu prijavu - tportal">
            <a:extLst>
              <a:ext uri="{FF2B5EF4-FFF2-40B4-BE49-F238E27FC236}">
                <a16:creationId xmlns:a16="http://schemas.microsoft.com/office/drawing/2014/main" id="{90526415-29DF-4056-AA9F-754CBFC74B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1" r="28294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6EC3CD-264C-487F-A972-8D090C972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dirty="0"/>
              <a:t>bitka za Vukovar bila je najveća i najkrvavija bitka u Domovinskom ratu koja je trajala od 25. kolovoza-18. studenoga 1991. godine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800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A44C337-3893-4B29-A265-B1329150B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1E0B358-1267-4844-8B3D-B7A279B41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3616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B24AA06A-F1A5-4BB3-9486-9AE7A53B3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BDF97590-C600-44CB-9303-4A3679F516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A9BBE156-3FFA-4DC4-8468-35BD28DDC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F7960DE5-3810-4B1E-B1E2-3BAFEA91E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359E957C-CE11-446F-8AA7-B3E98390B8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A3E9FE34-CA9E-4443-BEBF-D1B9A1C6C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4F39D814-8A48-4509-BDEB-826F1065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8C6D08C0-8C49-4B87-9CF4-A1F08714FA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308C612B-4C0D-4863-B9CD-F86ABAA1B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600B1EC8-1B55-4390-A183-C33B5E227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1790A225-91E1-4BE5-A801-5F1E32721C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DFFC46A2-6BBF-47FD-BC17-5EE1DF7CB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F44CA9C-80E8-44E1-A79C-D6EBFC73BC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77117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8CB9417F-98D9-4998-B00B-A5932E4C7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FA79AA3D-583E-4A1E-AF7E-CBD980F59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D80C9F17-A6B2-4A12-BC77-F84264A669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949C9A53-ED97-44CE-BDD5-ED24892116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0F9FDAE7-225B-4072-8907-6EAA06174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9D49818B-8EA3-4B41-9783-EFE0C618C3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01903E65-D822-4457-B0A5-2F41682241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A5CF9DAB-75BF-43D9-B1E7-817D1FAA00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BB22916D-4BCF-4A4C-8714-A2564D34C3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4CD9F734-569E-44E7-BD53-6214E0F18C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7A5DAACB-2F42-40C8-BF6A-75B79299F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AD78E0F9-8568-4672-A22F-4ED5B1A96F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8270E070-A9AC-4250-9932-61917E70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96" y="624110"/>
            <a:ext cx="5021516" cy="1280890"/>
          </a:xfrm>
        </p:spPr>
        <p:txBody>
          <a:bodyPr>
            <a:normAutofit/>
          </a:bodyPr>
          <a:lstStyle/>
          <a:p>
            <a:r>
              <a:rPr lang="hr-HR" dirty="0"/>
              <a:t>Početci bitke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AA5CD610-ED7C-4CED-A9A1-174432C88A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704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11">
            <a:extLst>
              <a:ext uri="{FF2B5EF4-FFF2-40B4-BE49-F238E27FC236}">
                <a16:creationId xmlns:a16="http://schemas.microsoft.com/office/drawing/2014/main" id="{0C4379BF-8C7A-480A-BC36-DA55D92A9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4645704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2050" name="Picture 2" descr="Ne možemo prestati gledati slike Vukovara prije rata. Kakav je to bio grad  - Telegram.hr">
            <a:extLst>
              <a:ext uri="{FF2B5EF4-FFF2-40B4-BE49-F238E27FC236}">
                <a16:creationId xmlns:a16="http://schemas.microsoft.com/office/drawing/2014/main" id="{055CBBAF-3182-4D7F-A00B-D914AB2B4E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74" r="15589"/>
          <a:stretch/>
        </p:blipFill>
        <p:spPr bwMode="auto">
          <a:xfrm>
            <a:off x="-1555" y="1731"/>
            <a:ext cx="4671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C9EA9D-E3B1-4DD9-89FA-01E33EFC3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8191" y="2133600"/>
            <a:ext cx="5066419" cy="3777622"/>
          </a:xfrm>
        </p:spPr>
        <p:txBody>
          <a:bodyPr>
            <a:normAutofit/>
          </a:bodyPr>
          <a:lstStyle/>
          <a:p>
            <a:r>
              <a:rPr lang="hr-HR" dirty="0"/>
              <a:t>Dramatičan razvoj događaja kulminirao je početkom svibnja 1991. mučkim ubojstvom 12 hrvatskih redarstvenika u Borovu Naselju.</a:t>
            </a:r>
          </a:p>
          <a:p>
            <a:r>
              <a:rPr lang="hr-HR" dirty="0"/>
              <a:t>Bio je to uvod u ratnu stvarnost koja je samo koji mjesec kasnije u Vukovaru pokazala svu svoju surovost.</a:t>
            </a:r>
          </a:p>
        </p:txBody>
      </p:sp>
    </p:spTree>
    <p:extLst>
      <p:ext uri="{BB962C8B-B14F-4D97-AF65-F5344CB8AC3E}">
        <p14:creationId xmlns:p14="http://schemas.microsoft.com/office/powerpoint/2010/main" val="260818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3331F95-86B6-4312-916C-E0CBB26E1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hr-HR" sz="3200" dirty="0"/>
              <a:t>Bitka za grad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F9E4E3-3E24-4296-A448-45DE37727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r>
              <a:rPr lang="hr-HR" sz="1600" dirty="0">
                <a:solidFill>
                  <a:schemeClr val="tx1"/>
                </a:solidFill>
              </a:rPr>
              <a:t>JNA je krenula na Vukovar sa 30 000 vojnika i paravojnih skupina te oko 1600 borbenih vozila, 60 zrakoplova, 350 topova te mnoštvom ostale vojne tehnike</a:t>
            </a:r>
          </a:p>
          <a:p>
            <a:r>
              <a:rPr lang="hr-HR" sz="1600" dirty="0">
                <a:solidFill>
                  <a:schemeClr val="tx1"/>
                </a:solidFill>
              </a:rPr>
              <a:t>Hrvatskih branitelja u gradu nikada nije bilo više od 1800.</a:t>
            </a:r>
          </a:p>
        </p:txBody>
      </p:sp>
      <p:pic>
        <p:nvPicPr>
          <p:cNvPr id="3074" name="Picture 2" descr="25. kolovoza 1991. – Početak bitke za Vukovar | Kamenjar">
            <a:extLst>
              <a:ext uri="{FF2B5EF4-FFF2-40B4-BE49-F238E27FC236}">
                <a16:creationId xmlns:a16="http://schemas.microsoft.com/office/drawing/2014/main" id="{9AACEFC9-7769-4B3F-B223-B1EA8817C1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7" r="25184" b="-1"/>
          <a:stretch/>
        </p:blipFill>
        <p:spPr bwMode="auto">
          <a:xfrm>
            <a:off x="6091916" y="645106"/>
            <a:ext cx="5451627" cy="5247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21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 descr="25 GODINA POTRAGE ZA ODVEDENIM IZ VUKOVARSKE BOLNICE: „Svi znaju sve, a  nitko ne zna ništa“ :: Novice :: Lupiga">
            <a:extLst>
              <a:ext uri="{FF2B5EF4-FFF2-40B4-BE49-F238E27FC236}">
                <a16:creationId xmlns:a16="http://schemas.microsoft.com/office/drawing/2014/main" id="{C7BC9E53-D38C-43B8-B9B6-0A90C18F02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0" r="2698" b="2"/>
          <a:stretch/>
        </p:blipFill>
        <p:spPr bwMode="auto">
          <a:xfrm>
            <a:off x="1" y="10"/>
            <a:ext cx="757444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E2B79E6-8CA8-46C4-A182-8D51348F9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rgbClr val="FEFFFF"/>
                </a:solidFill>
              </a:rPr>
              <a:t>Vukovarska bolnica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3600C8B-1238-4BF8-96BE-FAC6D470E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770" y="2017668"/>
            <a:ext cx="3750205" cy="3857816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Vukovarska bolnica je tijekom najgorih dana bila danonoćno bombardirana od strane JNA</a:t>
            </a: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Srpski agresor je počeo s granatiranjem bolnice 15. kolovoza 1991., a završio padom grada 18. studenoga 1991. godine</a:t>
            </a:r>
          </a:p>
          <a:p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86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124" name="Picture 4" descr="Bitka za Vukovar na malim i velikim ekranima: Serija pa iz nje i film  pripremaju više od deset godina | 7dnevno">
            <a:extLst>
              <a:ext uri="{FF2B5EF4-FFF2-40B4-BE49-F238E27FC236}">
                <a16:creationId xmlns:a16="http://schemas.microsoft.com/office/drawing/2014/main" id="{86B806A5-8E91-4D4F-A639-D67FB2311B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9" r="19953" b="2"/>
          <a:stretch/>
        </p:blipFill>
        <p:spPr bwMode="auto">
          <a:xfrm>
            <a:off x="1" y="10"/>
            <a:ext cx="757444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792405D-072F-4523-99A1-8B1BB2560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rgbClr val="FEFFFF"/>
                </a:solidFill>
              </a:rPr>
              <a:t>Pad grada Vukovara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7749C4-5705-4674-A3C9-244809CE0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770" y="2017668"/>
            <a:ext cx="3750205" cy="3857816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Vukovar je 18. studenog 1991. pao pod vlast Srpskog agresora</a:t>
            </a:r>
          </a:p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Vrlo je mnogo ranjenika te hrvatskih branitelja odvedeno na Ovčaru te su tamo mučki ubijeni te je prognano 22. </a:t>
            </a:r>
            <a:r>
              <a:rPr lang="hr-HR">
                <a:solidFill>
                  <a:schemeClr val="tx1">
                    <a:lumMod val="95000"/>
                    <a:lumOff val="5000"/>
                  </a:schemeClr>
                </a:solidFill>
              </a:rPr>
              <a:t>000 Vukovaraca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0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146" name="Picture 2" descr="Danas u Hrvatskoj: Dan sjećanja na žrtvu Vukovara nastavlja se danas,  'Radnik uvijek vrijedi više', sindikati o štrajku...">
            <a:extLst>
              <a:ext uri="{FF2B5EF4-FFF2-40B4-BE49-F238E27FC236}">
                <a16:creationId xmlns:a16="http://schemas.microsoft.com/office/drawing/2014/main" id="{7FD00710-3586-438D-9500-B3FE5F80E3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9" r="-1" b="-1"/>
          <a:stretch/>
        </p:blipFill>
        <p:spPr bwMode="auto">
          <a:xfrm>
            <a:off x="1" y="10"/>
            <a:ext cx="757444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8D79368-5948-44D7-9D32-1BE3ABCC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rgbClr val="FEFFFF"/>
                </a:solidFill>
              </a:rPr>
              <a:t>Vraćanje Vukovaraca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9ABD73-B8F3-405F-B473-E799A05C9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770" y="2017668"/>
            <a:ext cx="3750205" cy="38578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Vukovar je mirnom reintegracijom hrvatskog Podunavlja vraćen početkom 1998. godine te se u grad vraćaju iz njega prognani Hrvati</a:t>
            </a:r>
          </a:p>
        </p:txBody>
      </p:sp>
    </p:spTree>
    <p:extLst>
      <p:ext uri="{BB962C8B-B14F-4D97-AF65-F5344CB8AC3E}">
        <p14:creationId xmlns:p14="http://schemas.microsoft.com/office/powerpoint/2010/main" val="377098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B258D2B-6AC3-4B3A-A87C-FD7E65178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170" name="Picture 2" descr="Animacija-završno">
            <a:extLst>
              <a:ext uri="{FF2B5EF4-FFF2-40B4-BE49-F238E27FC236}">
                <a16:creationId xmlns:a16="http://schemas.microsoft.com/office/drawing/2014/main" id="{46EEC73E-7D91-4070-8EBD-DD903438AD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8" r="8137"/>
          <a:stretch/>
        </p:blipFill>
        <p:spPr bwMode="auto">
          <a:xfrm>
            <a:off x="1" y="10"/>
            <a:ext cx="757444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Freeform 5">
            <a:extLst>
              <a:ext uri="{FF2B5EF4-FFF2-40B4-BE49-F238E27FC236}">
                <a16:creationId xmlns:a16="http://schemas.microsoft.com/office/drawing/2014/main" id="{8D55DD8B-9BF9-4B91-A22D-2D3F2AEFF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59027"/>
            <a:ext cx="9042690" cy="1035152"/>
          </a:xfrm>
          <a:custGeom>
            <a:avLst/>
            <a:gdLst>
              <a:gd name="T0" fmla="*/ 1900 w 1902"/>
              <a:gd name="T1" fmla="*/ 77 h 163"/>
              <a:gd name="T2" fmla="*/ 1826 w 1902"/>
              <a:gd name="T3" fmla="*/ 3 h 163"/>
              <a:gd name="T4" fmla="*/ 1825 w 1902"/>
              <a:gd name="T5" fmla="*/ 2 h 163"/>
              <a:gd name="T6" fmla="*/ 1819 w 1902"/>
              <a:gd name="T7" fmla="*/ 0 h 163"/>
              <a:gd name="T8" fmla="*/ 1363 w 1902"/>
              <a:gd name="T9" fmla="*/ 0 h 163"/>
              <a:gd name="T10" fmla="*/ 1348 w 1902"/>
              <a:gd name="T11" fmla="*/ 0 h 163"/>
              <a:gd name="T12" fmla="*/ 1225 w 1902"/>
              <a:gd name="T13" fmla="*/ 0 h 163"/>
              <a:gd name="T14" fmla="*/ 1033 w 1902"/>
              <a:gd name="T15" fmla="*/ 0 h 163"/>
              <a:gd name="T16" fmla="*/ 892 w 1902"/>
              <a:gd name="T17" fmla="*/ 0 h 163"/>
              <a:gd name="T18" fmla="*/ 786 w 1902"/>
              <a:gd name="T19" fmla="*/ 0 h 163"/>
              <a:gd name="T20" fmla="*/ 577 w 1902"/>
              <a:gd name="T21" fmla="*/ 0 h 163"/>
              <a:gd name="T22" fmla="*/ 562 w 1902"/>
              <a:gd name="T23" fmla="*/ 0 h 163"/>
              <a:gd name="T24" fmla="*/ 439 w 1902"/>
              <a:gd name="T25" fmla="*/ 0 h 163"/>
              <a:gd name="T26" fmla="*/ 106 w 1902"/>
              <a:gd name="T27" fmla="*/ 0 h 163"/>
              <a:gd name="T28" fmla="*/ 0 w 1902"/>
              <a:gd name="T29" fmla="*/ 0 h 163"/>
              <a:gd name="T30" fmla="*/ 0 w 1902"/>
              <a:gd name="T31" fmla="*/ 163 h 163"/>
              <a:gd name="T32" fmla="*/ 106 w 1902"/>
              <a:gd name="T33" fmla="*/ 163 h 163"/>
              <a:gd name="T34" fmla="*/ 439 w 1902"/>
              <a:gd name="T35" fmla="*/ 163 h 163"/>
              <a:gd name="T36" fmla="*/ 562 w 1902"/>
              <a:gd name="T37" fmla="*/ 163 h 163"/>
              <a:gd name="T38" fmla="*/ 577 w 1902"/>
              <a:gd name="T39" fmla="*/ 163 h 163"/>
              <a:gd name="T40" fmla="*/ 786 w 1902"/>
              <a:gd name="T41" fmla="*/ 163 h 163"/>
              <a:gd name="T42" fmla="*/ 892 w 1902"/>
              <a:gd name="T43" fmla="*/ 163 h 163"/>
              <a:gd name="T44" fmla="*/ 1033 w 1902"/>
              <a:gd name="T45" fmla="*/ 163 h 163"/>
              <a:gd name="T46" fmla="*/ 1225 w 1902"/>
              <a:gd name="T47" fmla="*/ 163 h 163"/>
              <a:gd name="T48" fmla="*/ 1348 w 1902"/>
              <a:gd name="T49" fmla="*/ 163 h 163"/>
              <a:gd name="T50" fmla="*/ 1363 w 1902"/>
              <a:gd name="T51" fmla="*/ 163 h 163"/>
              <a:gd name="T52" fmla="*/ 1819 w 1902"/>
              <a:gd name="T53" fmla="*/ 163 h 163"/>
              <a:gd name="T54" fmla="*/ 1825 w 1902"/>
              <a:gd name="T55" fmla="*/ 161 h 163"/>
              <a:gd name="T56" fmla="*/ 1826 w 1902"/>
              <a:gd name="T57" fmla="*/ 160 h 163"/>
              <a:gd name="T58" fmla="*/ 1900 w 1902"/>
              <a:gd name="T59" fmla="*/ 86 h 163"/>
              <a:gd name="T60" fmla="*/ 1900 w 1902"/>
              <a:gd name="T61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902" h="163">
                <a:moveTo>
                  <a:pt x="1900" y="77"/>
                </a:moveTo>
                <a:cubicBezTo>
                  <a:pt x="1826" y="3"/>
                  <a:pt x="1826" y="3"/>
                  <a:pt x="1826" y="3"/>
                </a:cubicBezTo>
                <a:cubicBezTo>
                  <a:pt x="1825" y="2"/>
                  <a:pt x="1825" y="2"/>
                  <a:pt x="1825" y="2"/>
                </a:cubicBezTo>
                <a:cubicBezTo>
                  <a:pt x="1823" y="1"/>
                  <a:pt x="1821" y="0"/>
                  <a:pt x="1819" y="0"/>
                </a:cubicBezTo>
                <a:cubicBezTo>
                  <a:pt x="1363" y="0"/>
                  <a:pt x="1363" y="0"/>
                  <a:pt x="1363" y="0"/>
                </a:cubicBezTo>
                <a:cubicBezTo>
                  <a:pt x="1348" y="0"/>
                  <a:pt x="1348" y="0"/>
                  <a:pt x="1348" y="0"/>
                </a:cubicBezTo>
                <a:cubicBezTo>
                  <a:pt x="1225" y="0"/>
                  <a:pt x="1225" y="0"/>
                  <a:pt x="1225" y="0"/>
                </a:cubicBezTo>
                <a:cubicBezTo>
                  <a:pt x="1033" y="0"/>
                  <a:pt x="1033" y="0"/>
                  <a:pt x="1033" y="0"/>
                </a:cubicBezTo>
                <a:cubicBezTo>
                  <a:pt x="892" y="0"/>
                  <a:pt x="892" y="0"/>
                  <a:pt x="892" y="0"/>
                </a:cubicBezTo>
                <a:cubicBezTo>
                  <a:pt x="786" y="0"/>
                  <a:pt x="786" y="0"/>
                  <a:pt x="786" y="0"/>
                </a:cubicBezTo>
                <a:cubicBezTo>
                  <a:pt x="577" y="0"/>
                  <a:pt x="577" y="0"/>
                  <a:pt x="577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39" y="0"/>
                  <a:pt x="439" y="0"/>
                  <a:pt x="439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39" y="163"/>
                  <a:pt x="439" y="163"/>
                  <a:pt x="439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7" y="163"/>
                  <a:pt x="577" y="163"/>
                  <a:pt x="577" y="163"/>
                </a:cubicBezTo>
                <a:cubicBezTo>
                  <a:pt x="786" y="163"/>
                  <a:pt x="786" y="163"/>
                  <a:pt x="786" y="163"/>
                </a:cubicBezTo>
                <a:cubicBezTo>
                  <a:pt x="892" y="163"/>
                  <a:pt x="892" y="163"/>
                  <a:pt x="892" y="163"/>
                </a:cubicBezTo>
                <a:cubicBezTo>
                  <a:pt x="1033" y="163"/>
                  <a:pt x="1033" y="163"/>
                  <a:pt x="1033" y="163"/>
                </a:cubicBezTo>
                <a:cubicBezTo>
                  <a:pt x="1225" y="163"/>
                  <a:pt x="1225" y="163"/>
                  <a:pt x="1225" y="163"/>
                </a:cubicBezTo>
                <a:cubicBezTo>
                  <a:pt x="1348" y="163"/>
                  <a:pt x="1348" y="163"/>
                  <a:pt x="1348" y="163"/>
                </a:cubicBezTo>
                <a:cubicBezTo>
                  <a:pt x="1363" y="163"/>
                  <a:pt x="1363" y="163"/>
                  <a:pt x="1363" y="163"/>
                </a:cubicBezTo>
                <a:cubicBezTo>
                  <a:pt x="1819" y="163"/>
                  <a:pt x="1819" y="163"/>
                  <a:pt x="1819" y="163"/>
                </a:cubicBezTo>
                <a:cubicBezTo>
                  <a:pt x="1821" y="163"/>
                  <a:pt x="1823" y="162"/>
                  <a:pt x="1825" y="161"/>
                </a:cubicBezTo>
                <a:cubicBezTo>
                  <a:pt x="1825" y="160"/>
                  <a:pt x="1825" y="160"/>
                  <a:pt x="1826" y="160"/>
                </a:cubicBezTo>
                <a:cubicBezTo>
                  <a:pt x="1900" y="86"/>
                  <a:pt x="1900" y="86"/>
                  <a:pt x="1900" y="86"/>
                </a:cubicBezTo>
                <a:cubicBezTo>
                  <a:pt x="1902" y="83"/>
                  <a:pt x="1902" y="79"/>
                  <a:pt x="1900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87131B3-6BCD-4224-9E6C-DDF84F5D0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787400"/>
            <a:ext cx="7145866" cy="778933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rgbClr val="FEFFFF"/>
                </a:solidFill>
              </a:rPr>
              <a:t>Kraj</a:t>
            </a:r>
          </a:p>
        </p:txBody>
      </p:sp>
      <p:sp>
        <p:nvSpPr>
          <p:cNvPr id="7174" name="Content Placeholder 7173">
            <a:extLst>
              <a:ext uri="{FF2B5EF4-FFF2-40B4-BE49-F238E27FC236}">
                <a16:creationId xmlns:a16="http://schemas.microsoft.com/office/drawing/2014/main" id="{48DF2962-9D7A-43FF-9D25-C85B88260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0770" y="2017668"/>
            <a:ext cx="3750205" cy="3857816"/>
          </a:xfrm>
        </p:spPr>
        <p:txBody>
          <a:bodyPr>
            <a:normAutofit/>
          </a:bodyPr>
          <a:lstStyle/>
          <a:p>
            <a:endParaRPr 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9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953D38335E5C4484FA2190B9D567A0" ma:contentTypeVersion="2" ma:contentTypeDescription="Stvaranje novog dokumenta." ma:contentTypeScope="" ma:versionID="beb250d4b70db006fa384d67e2ac7656">
  <xsd:schema xmlns:xsd="http://www.w3.org/2001/XMLSchema" xmlns:xs="http://www.w3.org/2001/XMLSchema" xmlns:p="http://schemas.microsoft.com/office/2006/metadata/properties" xmlns:ns2="d33d783c-22ed-4030-95ea-6c6e73cf6537" targetNamespace="http://schemas.microsoft.com/office/2006/metadata/properties" ma:root="true" ma:fieldsID="bb46562d1e955a69d356b4221ea14b77" ns2:_="">
    <xsd:import namespace="d33d783c-22ed-4030-95ea-6c6e73cf65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d783c-22ed-4030-95ea-6c6e73cf65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A61E3C-524F-44D1-B9B3-9E09D685290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FC7D2FA-0140-4A8D-AAD7-653BE32C94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737B94-17BD-4275-8F89-B7CACF102B69}"/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215</Words>
  <Application>Microsoft Office PowerPoint</Application>
  <PresentationFormat>Široki zaslon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Pramen</vt:lpstr>
      <vt:lpstr>Bitka za Vukovar</vt:lpstr>
      <vt:lpstr>Osnovno o bitci</vt:lpstr>
      <vt:lpstr>Početci bitke</vt:lpstr>
      <vt:lpstr>Bitka za grad</vt:lpstr>
      <vt:lpstr>Vukovarska bolnica</vt:lpstr>
      <vt:lpstr>Pad grada Vukovara</vt:lpstr>
      <vt:lpstr>Vraćanje Vukovaraca</vt:lpstr>
      <vt:lpstr>Kraj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Bitka za Vukovar</dc:title>
  <dc:creator>Tin Žitnjak</dc:creator>
  <cp:lastModifiedBy>Tin Žitnjak</cp:lastModifiedBy>
  <cp:revision>8</cp:revision>
  <dcterms:created xsi:type="dcterms:W3CDTF">2020-10-04T14:33:32Z</dcterms:created>
  <dcterms:modified xsi:type="dcterms:W3CDTF">2020-10-13T07:38:36Z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0x010100DD953D38335E5C4484FA2190B9D567A0</vt:lpwstr>
  </property>
</Properties>
</file>